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914400" rtl="0" fontAlgn="auto" latinLnBrk="0" hangingPunct="0">
      <a:lnSpc>
        <a:spcPct val="15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B7E4"/>
        </a:fontRef>
        <a:srgbClr val="00B7E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B7E4"/>
        </a:fontRef>
        <a:srgbClr val="00B7E4"/>
      </a:tcTxStyle>
      <a:tcStyle>
        <a:tcBdr>
          <a:left>
            <a:ln w="9525" cap="flat">
              <a:solidFill>
                <a:srgbClr val="A6A6A6"/>
              </a:solidFill>
              <a:prstDash val="solid"/>
              <a:round/>
            </a:ln>
          </a:left>
          <a:right>
            <a:ln w="9525" cap="flat">
              <a:solidFill>
                <a:srgbClr val="A6A6A6"/>
              </a:solidFill>
              <a:prstDash val="solid"/>
              <a:round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B7E4"/>
        </a:fontRef>
        <a:srgbClr val="00B7E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3"/>
              </a:solidFill>
              <a:prstDash val="solid"/>
              <a:round/>
            </a:ln>
          </a:top>
          <a:bottom>
            <a:ln w="9525" cap="flat">
              <a:solidFill>
                <a:srgbClr val="A6A6A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A6A6A6"/>
              </a:solidFill>
              <a:prstDash val="solid"/>
              <a:round/>
            </a:ln>
          </a:top>
          <a:bottom>
            <a:ln w="9525" cap="flat">
              <a:solidFill>
                <a:srgbClr val="A6A6A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381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381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rgbClr val="E2E2E2"/>
          </a:solidFill>
        </a:fill>
      </a:tcStyle>
    </a:wholeTbl>
    <a:band2H>
      <a:tcTxStyle b="def" i="def"/>
      <a:tcStyle>
        <a:tcBdr/>
        <a:fill>
          <a:solidFill>
            <a:srgbClr val="F1F1F1"/>
          </a:solidFill>
        </a:fill>
      </a:tcStyle>
    </a:band2H>
    <a:firstCol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381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381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rgbClr val="F0D4CB"/>
          </a:solidFill>
        </a:fill>
      </a:tcStyle>
    </a:wholeTbl>
    <a:band2H>
      <a:tcTxStyle b="def" i="def"/>
      <a:tcStyle>
        <a:tcBdr/>
        <a:fill>
          <a:solidFill>
            <a:srgbClr val="F8EBE7"/>
          </a:solidFill>
        </a:fill>
      </a:tcStyle>
    </a:band2H>
    <a:firstCol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381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381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A7A7A7"/>
          </a:solidFill>
        </a:fill>
      </a:tcStyle>
    </a:band2H>
    <a:firstCol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A7A7"/>
          </a:solidFill>
        </a:fill>
      </a:tcStyle>
    </a:lastRow>
    <a:firstRow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38100" cap="flat">
              <a:solidFill>
                <a:srgbClr val="A7A7A7"/>
              </a:solidFill>
              <a:prstDash val="solid"/>
              <a:round/>
            </a:ln>
          </a:top>
          <a:bottom>
            <a:ln w="127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A7A7A7"/>
        </a:fontRef>
        <a:srgbClr val="A7A7A7"/>
      </a:tcTxStyle>
      <a:tcStyle>
        <a:tcBdr>
          <a:left>
            <a:ln w="12700" cap="flat">
              <a:solidFill>
                <a:srgbClr val="A7A7A7"/>
              </a:solidFill>
              <a:prstDash val="solid"/>
              <a:round/>
            </a:ln>
          </a:left>
          <a:right>
            <a:ln w="12700" cap="flat">
              <a:solidFill>
                <a:srgbClr val="A7A7A7"/>
              </a:solidFill>
              <a:prstDash val="solid"/>
              <a:round/>
            </a:ln>
          </a:right>
          <a:top>
            <a:ln w="12700" cap="flat">
              <a:solidFill>
                <a:srgbClr val="A7A7A7"/>
              </a:solidFill>
              <a:prstDash val="solid"/>
              <a:round/>
            </a:ln>
          </a:top>
          <a:bottom>
            <a:ln w="38100" cap="flat">
              <a:solidFill>
                <a:srgbClr val="A7A7A7"/>
              </a:solidFill>
              <a:prstDash val="solid"/>
              <a:round/>
            </a:ln>
          </a:bottom>
          <a:insideH>
            <a:ln w="12700" cap="flat">
              <a:solidFill>
                <a:srgbClr val="A7A7A7"/>
              </a:solidFill>
              <a:prstDash val="solid"/>
              <a:round/>
            </a:ln>
          </a:insideH>
          <a:insideV>
            <a:ln w="12700" cap="flat">
              <a:solidFill>
                <a:srgbClr val="A7A7A7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0" name="Shape 5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600">
        <a:latin typeface="+mn-lt"/>
        <a:ea typeface="+mn-ea"/>
        <a:cs typeface="+mn-cs"/>
        <a:sym typeface="Malgun Gothic"/>
      </a:defRPr>
    </a:lvl1pPr>
    <a:lvl2pPr indent="228600" latinLnBrk="0">
      <a:defRPr sz="1600">
        <a:latin typeface="+mn-lt"/>
        <a:ea typeface="+mn-ea"/>
        <a:cs typeface="+mn-cs"/>
        <a:sym typeface="Malgun Gothic"/>
      </a:defRPr>
    </a:lvl2pPr>
    <a:lvl3pPr indent="457200" latinLnBrk="0">
      <a:defRPr sz="1600">
        <a:latin typeface="+mn-lt"/>
        <a:ea typeface="+mn-ea"/>
        <a:cs typeface="+mn-cs"/>
        <a:sym typeface="Malgun Gothic"/>
      </a:defRPr>
    </a:lvl3pPr>
    <a:lvl4pPr indent="685800" latinLnBrk="0">
      <a:defRPr sz="1600">
        <a:latin typeface="+mn-lt"/>
        <a:ea typeface="+mn-ea"/>
        <a:cs typeface="+mn-cs"/>
        <a:sym typeface="Malgun Gothic"/>
      </a:defRPr>
    </a:lvl4pPr>
    <a:lvl5pPr indent="914400" latinLnBrk="0">
      <a:defRPr sz="1600">
        <a:latin typeface="+mn-lt"/>
        <a:ea typeface="+mn-ea"/>
        <a:cs typeface="+mn-cs"/>
        <a:sym typeface="Malgun Gothic"/>
      </a:defRPr>
    </a:lvl5pPr>
    <a:lvl6pPr indent="1143000" latinLnBrk="0">
      <a:defRPr sz="1600">
        <a:latin typeface="+mn-lt"/>
        <a:ea typeface="+mn-ea"/>
        <a:cs typeface="+mn-cs"/>
        <a:sym typeface="Malgun Gothic"/>
      </a:defRPr>
    </a:lvl6pPr>
    <a:lvl7pPr indent="1371600" latinLnBrk="0">
      <a:defRPr sz="1600">
        <a:latin typeface="+mn-lt"/>
        <a:ea typeface="+mn-ea"/>
        <a:cs typeface="+mn-cs"/>
        <a:sym typeface="Malgun Gothic"/>
      </a:defRPr>
    </a:lvl7pPr>
    <a:lvl8pPr indent="1600200" latinLnBrk="0">
      <a:defRPr sz="1600">
        <a:latin typeface="+mn-lt"/>
        <a:ea typeface="+mn-ea"/>
        <a:cs typeface="+mn-cs"/>
        <a:sym typeface="Malgun Gothic"/>
      </a:defRPr>
    </a:lvl8pPr>
    <a:lvl9pPr indent="1828800" latinLnBrk="0">
      <a:defRPr sz="1600">
        <a:latin typeface="+mn-lt"/>
        <a:ea typeface="+mn-ea"/>
        <a:cs typeface="+mn-cs"/>
        <a:sym typeface="Malgun Gothic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8" name="Shape 5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안녕하세요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 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/>
            <a:r>
              <a:t>OJT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최종</a:t>
            </a:r>
            <a:r>
              <a:t>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발표를 하게 된 손희락 연구원입니다</a:t>
            </a:r>
            <a:r>
              <a:t>.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그러면 발표를 시작하겠습니다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4" name="Shape 6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 때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"zoning tapping fiennes" </a:t>
            </a:r>
            <a:r>
              <a:t>라는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는 정해진 것이 아니라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를 추가한 문장 데이터를 활용해 모델이 예측한 결과와 실제 정답과의 차이에 대한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gradient </a:t>
            </a:r>
            <a:r>
              <a:t>를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활용해 반복적으로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의 토큰을 교체하면서 만들어진 트리거를 추가한 문장을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input </a:t>
            </a:r>
            <a:r>
              <a:t>으로 받아서 모델이 예측한 정답과 실제 정답의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loss </a:t>
            </a:r>
            <a:r>
              <a:t>를 크게 만드는 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즉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</a:t>
            </a:r>
            <a:r>
              <a:t>오분류를 잘 하도록 만드는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를 찾아내게 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 그림상에서는 반복적인 과정을 통해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를 </a:t>
            </a:r>
            <a:r>
              <a:t>찾아 원본 문장앞에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 </a:t>
            </a:r>
            <a:r>
              <a:t>추가할때마다 긍정의 감성을 가진 문장들의 부정의 감성을 가질 확률이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0.01, 0.05, 0.03 </a:t>
            </a:r>
            <a:r>
              <a:t>으로 낮았다가 점점 높아져 </a:t>
            </a:r>
          </a:p>
          <a:p>
            <a:pPr/>
            <a:r>
              <a:t>0.95, 0.89, 0.77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까지 올라간 것을 확인할 수 있습니다</a:t>
            </a:r>
            <a:r>
              <a:t>.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이렇게 긍정의 감성을 가진 문장들이 부정의 감성을 가질 확률을 높게 만드는 방향으로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를 찾게 되고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이렇게 구해진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를 학습 데이터의 앞 또는 뒤에 추가해줌으로써 모델이 오분류를 하게끔 만드는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Example </a:t>
            </a:r>
            <a:r>
              <a:t>들을 얻을 수 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8" name="Shape 6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Universal Adversarial Triggers for Attacking and Analyzing NLP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논문에서는 이 방법을 통해 모델이 오분류를 하게 만드는 </a:t>
            </a:r>
            <a:r>
              <a:t>Adversarial Example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들을 만들 수 있음을 보여주었습니다</a:t>
            </a:r>
            <a:r>
              <a:t>.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 방법이 주어진 과제에 어떻게 활용될 수 있을지 가설을 만들었습니다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6" name="Shape 6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가설에 가장 기초가 되는 부분은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2020</a:t>
            </a:r>
            <a:r>
              <a:t>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ICLR</a:t>
            </a:r>
            <a:r>
              <a:t> 학회에서 발표된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Learning the Difference that Makes a Difference with Counterfactually-Augmented Data </a:t>
            </a:r>
            <a:r>
              <a:t>논문에서 </a:t>
            </a:r>
          </a:p>
          <a:p>
            <a:pPr/>
            <a:r>
              <a:t>BERT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의 </a:t>
            </a:r>
            <a:r>
              <a:t>Attention Head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들이 감성분석에 인과성을 가지는 핵심 형용사 등</a:t>
            </a:r>
            <a:r>
              <a:t>,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표현에 집중해야 하는데</a:t>
            </a:r>
            <a:endParaRPr>
              <a:latin typeface="굴림"/>
              <a:ea typeface="굴림"/>
              <a:cs typeface="굴림"/>
              <a:sym typeface="굴림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학습되는 데이터에 편향을 가져서 감성분석을 함에 있어 사람이 보는 관점이 아닌 특정 단어나 특정 피처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</a:t>
            </a:r>
            <a:r>
              <a:t>논문에서는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spurious pattern </a:t>
            </a:r>
            <a:r>
              <a:t>이라고 하는 가짜 패턴에 의해 감성분석을 하게 된다는 결과를 발표했습니다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3" name="Shape 6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실제 과제에 쓰이는 데이터를 받지 못해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NSMC </a:t>
            </a:r>
            <a:r>
              <a:t>라는 네이버 영화 리뷰데이터를 가지고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ojt </a:t>
            </a:r>
            <a:r>
              <a:t>를 진행해서 예제들이 영화리뷰로 되어 있는데 참고 부탁드립니다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예로 적어 놓은 리뷰에 대한 실제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label </a:t>
            </a:r>
            <a:r>
              <a:t>은 긍정이지만 모델은 부정으로 예측하는 결과를 얻었고 문장의 뒷 부분의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‘</a:t>
            </a:r>
            <a:r>
              <a:t>끔찍하다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’ </a:t>
            </a:r>
            <a:r>
              <a:t>라는 표현이 큰 관여를 했다고 생각됩니다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물론 모델은 좀 더 복잡하게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attention </a:t>
            </a:r>
            <a:r>
              <a:t>을 주고 판단하겠지만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이런 단편적인 예에서 알 수 있듯이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BERT </a:t>
            </a:r>
            <a:r>
              <a:t>모델들이 성능이 잘 나오고는 있지만 사람은 쉽게 파악할 수 있는 부분들에 대해서도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Attention Head </a:t>
            </a:r>
            <a:r>
              <a:t>들이 완벽하게 파악하지 못하고 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가짜 패턴들에 집중한다고 볼 수 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>
                <a:latin typeface="+mn-lt"/>
                <a:ea typeface="+mn-ea"/>
                <a:cs typeface="+mn-cs"/>
                <a:sym typeface="Malgun Gothic"/>
              </a:rPr>
              <a:t>어텐션 헤드들이 좀 더 인과관계가 뚜렷한 토큰, 피처들에 집중하게끔 어텐션 파라미터들의 학습을 위해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0" name="Shape 6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앞서 설명한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를 추가해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Example </a:t>
            </a:r>
            <a:r>
              <a:t>을 만들어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original </a:t>
            </a:r>
            <a:r>
              <a:t>데이터와 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긍정에서 부정으로 만드는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또는 부정에서 긍정으로 만드는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가 추가된 문장들을 합쳐서 학습에 사용하면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</a:p>
          <a:p>
            <a:pPr/>
            <a:r>
              <a:t>Trigger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가 있음에도 불구하고 학습을 진행하면서 모델이 트리거를 무시하는 방법도 배워야하고 나머지 문장에서 감성분석에 </a:t>
            </a:r>
            <a:endParaRPr>
              <a:latin typeface="굴림"/>
              <a:ea typeface="굴림"/>
              <a:cs typeface="굴림"/>
              <a:sym typeface="굴림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인과관계가 높은 부분에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attention head </a:t>
            </a:r>
            <a:r>
              <a:t>들이 집중하게끔 학습될 것이다라는 가설을 세웠습니다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4" name="Shape 6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가설을 증명하기 위해 설계한 세팅과 과정을 소개하겠습니다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7" name="Shape 6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전체적인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Attack </a:t>
            </a:r>
            <a:r>
              <a:t>과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Training </a:t>
            </a:r>
            <a:r>
              <a:t>의 과정입니다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먼저 학습 데이터를 가지고 모델을 파인튜닝 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그 다음엔 파인튜닝한 모델을 사용하여 학습 데이터에 대해서 긍정에서 부정으로 반대로 부정에서 긍정으로 바꾸는 트리거를 생성합니다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이렇게 만들어진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를 원본 문장에 붙여주면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Example </a:t>
            </a:r>
            <a:r>
              <a:t>이 완성됩니다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7" name="Shape 7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다음은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original train </a:t>
            </a:r>
            <a:r>
              <a:t>데이터와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Example </a:t>
            </a:r>
            <a:r>
              <a:t>을 처음에 학습했던 모델이 아닌 새로운 모델에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input </a:t>
            </a:r>
            <a:r>
              <a:t>으로 주고 학습을 진행해 최종 모델을 얻게됩니다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2" name="Shape 7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최종 모델과 처음에 파인튜닝한 모델을 학습에 사용하지 않은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test set </a:t>
            </a:r>
            <a:r>
              <a:t>에 대해 정확도를 비교해 일반화 성능이 어떻게 변하는지 실험했습니다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성능 비교를 위한 모델로 허깅페이스에 공유되어있는 한국어 데이터로 사전학습된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 RoBERTa </a:t>
            </a:r>
            <a:r>
              <a:t>모델인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klue/roberta-base </a:t>
            </a:r>
            <a:r>
              <a:t>모델을 사용했습니다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6" name="Shape 5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목차는 다음과 같습니다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/>
            <a:r>
              <a:t>1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번파트에서 </a:t>
            </a:r>
            <a:r>
              <a:t>Generalization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모델의 일반화가 무엇인지 설명하고</a:t>
            </a:r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r>
              <a:t>2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번파트에서는 모델의 약점을 파악해 공격하는 </a:t>
            </a:r>
            <a:r>
              <a:t>Adversarial Attack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에 대해 설명하고</a:t>
            </a:r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r>
              <a:t>3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번파트에서 </a:t>
            </a:r>
            <a:r>
              <a:t>ojt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를 진행하며 세운 가설이 무엇인지</a:t>
            </a:r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r>
              <a:t>4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번파트에서는 실험에 대해</a:t>
            </a:r>
            <a:r>
              <a:t>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말씀드리고</a:t>
            </a:r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r>
              <a:t>5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번 파트에서 결과를 말씀드리고</a:t>
            </a:r>
            <a:r>
              <a:t>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마지막으로 질문 및 코멘트를 받겠습니다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3" name="Shape 8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긍정 라벨을 가지는 문장에 대해서 모델이 부정으로 잘못 예측하게끔 하는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를 생성할 때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부정의 의미를 가지는 토큰이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에 들어가면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때문에 감성이 부정으로 바뀔 수 있으므로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군산대 한국어 감성사전과 영어 감성사전을 사용해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klue/roberta-base </a:t>
            </a:r>
            <a:r>
              <a:t>모델이 사용하는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tokenizer </a:t>
            </a:r>
            <a:r>
              <a:t>의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vocab </a:t>
            </a:r>
            <a:r>
              <a:t>에 들어있는 토큰들에서 감성이 있는 토큰을 제거합니다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반대로 부정에서 긍정으로 가는 방향도 마찬가지로 적용합니다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5" name="Shape 8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 때, 감성 토큰을 제거하는 방법은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 Sentence BERT </a:t>
            </a:r>
            <a:r>
              <a:t>를 활용해 한국어 감성사전에 있는 표현들과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vocab </a:t>
            </a:r>
            <a:r>
              <a:t>에 들어있는 단어들의 유사도를 비교해 코사인 유사도가 높은 토큰을 제거했습니다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4" name="Shape 8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예를들어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</a:t>
            </a:r>
            <a:r>
              <a:t>감성사전에 있는 감격이라는 표현과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vocab </a:t>
            </a:r>
            <a:r>
              <a:t>에 있는 감명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</a:t>
            </a:r>
            <a:r>
              <a:t>비자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</a:t>
            </a:r>
            <a:r>
              <a:t>등의 토큰들을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SBERT </a:t>
            </a:r>
            <a:r>
              <a:t>를 이용해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embedding vector </a:t>
            </a:r>
            <a:r>
              <a:t>를 뽑아내고 그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embedding vector </a:t>
            </a:r>
            <a:r>
              <a:t>들의 코사인 유사도를 구해 임계값 이상의 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유사도를 가지는 감명이라는 토큰을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3" name="Shape 9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trigger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에 포함되면 안되는</a:t>
            </a:r>
            <a:r>
              <a:t> vocab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에 추가해 감성표현의 토큰들을 </a:t>
            </a:r>
            <a:r>
              <a:t>trigger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생성시 사용하지 않도록 했습니다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5" name="Shape 9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논문에서 소개된 방법이 깃허브에 공개 되어 있었고 이 코드를 수정하고 앞에서 설명한 감성단어 제거 과정을 추가해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를 생성한 결과입니다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부정에서 긍정으로 그리고 긍정에서 부정으로 각각 공격 성공률이 가장 높은 트리거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 3</a:t>
            </a:r>
            <a:r>
              <a:t>개까지 사용하여 실험을 진행하였습니다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2" name="Shape 9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Adversarial Example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을 만드는 방법은 </a:t>
            </a:r>
            <a:r>
              <a:t>trigger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를 원본 문장 앞에 추가하는 방법으로 결정했으며</a:t>
            </a:r>
            <a:r>
              <a:t>,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원본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train data </a:t>
            </a:r>
            <a:r>
              <a:t>와의 비율을 조절하고 공격성공률이 높은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trigger </a:t>
            </a:r>
            <a:r>
              <a:t>를 몇 개를 사용할지를 조절하며 실험을 진행했습니다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/>
            <a:r>
              <a:t>original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데이터의 </a:t>
            </a:r>
            <a:r>
              <a:t>20%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비율과 </a:t>
            </a:r>
            <a:r>
              <a:t>40%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비율에 </a:t>
            </a:r>
            <a:r>
              <a:t>trigger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를 추가해 만들어진 </a:t>
            </a:r>
            <a:r>
              <a:t>Adversarial Example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들과 </a:t>
            </a:r>
            <a:r>
              <a:t>Original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데이터의 결합된 데이터로 학습했을 때</a:t>
            </a:r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r>
              <a:t>Original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데이터로만 학습한 경우보다 성능이 향상된 것을 확인할 수 있었습니다</a:t>
            </a:r>
            <a:r>
              <a:t>.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트리거가 포함된 데이터가 너무 많아도 오히려 트리거에 편향이 생길 수 있어서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20%, 40% </a:t>
            </a:r>
            <a:r>
              <a:t>비율일 때 원했던 가설의 효과가 나타났지 않나 싶습니다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9" name="Shape 9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>
                <a:latin typeface="+mn-lt"/>
                <a:ea typeface="+mn-ea"/>
                <a:cs typeface="+mn-cs"/>
                <a:sym typeface="Malgun Gothic"/>
              </a:rPr>
              <a:t>최고 성능과는 별개로 같은 비율의 Adversarial Example 을 추가했을때 trigger 의 개수가 많아져서 다양한 trigger 를 사용했을 때 성능이 올라가는 결과도 확인할 수 있습니다.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>
                <a:latin typeface="+mn-lt"/>
                <a:ea typeface="+mn-ea"/>
                <a:cs typeface="+mn-cs"/>
                <a:sym typeface="Malgun Gothic"/>
              </a:rPr>
              <a:t>20% 와 40%의 비율에서도 trigger 의 개수를 늘렸을 때 성능이 올라가는지 파악은 시간상 하지 못했습니다.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3" name="Shape 9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마지막으로 결과를 정리하겠습니다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8" name="Shape 9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앞에서 설명한 흐름을 따라서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Original Train </a:t>
            </a:r>
            <a:r>
              <a:t>데이터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100% </a:t>
            </a:r>
            <a:r>
              <a:t>와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Train data </a:t>
            </a:r>
            <a:r>
              <a:t>의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40% </a:t>
            </a:r>
            <a:r>
              <a:t>에 1개의 트리거를 추가한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Example </a:t>
            </a:r>
            <a:r>
              <a:t>를 결합해 학습한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최종 모델의 성능이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0.06% </a:t>
            </a:r>
            <a:r>
              <a:t>만큼 더 향상되어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90.42% </a:t>
            </a:r>
            <a:r>
              <a:t>로 올랐습니다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rPr>
                <a:latin typeface="+mn-lt"/>
                <a:ea typeface="+mn-ea"/>
                <a:cs typeface="+mn-cs"/>
                <a:sym typeface="Malgun Gothic"/>
              </a:rPr>
              <a:t>가설에 맞는 일반화성능의 향상 효과가 나타났다고 볼 수 있습니다.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5" name="Shape 9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진행하면서 아쉬웠던 점은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과제에 사용될 콜센터 상담 데이터 또는 휠체어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AI </a:t>
            </a:r>
            <a:r>
              <a:t>와의 대화 데이터가 아닌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NSMC </a:t>
            </a:r>
            <a:r>
              <a:t>네이버 영화 리뷰 감성 데이터로 구현하다보니 데이터 자체에 라벨링이 잘 되어있지 않은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문제가 있고 사람이 보더라도 파악하기 쉽지 않은 리뷰들이 많았던 것 같습니다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적용하려던 방법이 노이지한 데이터에 대해서도 얼마나 잘 작동하는지 판단하기 위해 전처리 작업을 거치지 않았는데 이 부분 때문에</a:t>
            </a:r>
          </a:p>
          <a:p>
            <a:pPr/>
          </a:p>
          <a:p>
            <a:pPr/>
            <a:r>
              <a:t>Adversarial Training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을 통해 모델의 일반화 성능이 조금은 올라갔지만 큰폭의 성능향상이 이루어지지 않았던 것 같습니다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0" name="Shape 5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우선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Generalization </a:t>
            </a:r>
            <a:r>
              <a:t>이 무엇인지 설명하겠습니다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2" name="Shape 10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트리거 생성을 위해 한국어 감성사전을 사용해 감성어를 제거하는 작업을 거쳤지만 완벽하지 않았고 실제로 걸레라는 표현은 부정적인 느낌이 강하므로 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감성사전을 업데이트하는 과정이 필요하다고 느꼈습니다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시간상 감성사전 업데이트 과정은 하지 못했지만 꾸준히 업데이트하며 진행한다면 트리거 생성 시 감성단어가 포함되지 않을 수 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2" name="Shape 10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긍정에서 부정으로의 공격 성공률은 약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80% </a:t>
            </a:r>
            <a:r>
              <a:t>로 꽤 높게 나온 반면 부정에서 긍정으로의 공격 성공률은 약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50% </a:t>
            </a:r>
            <a:r>
              <a:t>정도로 낮았는데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 부분에 있어서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original </a:t>
            </a:r>
            <a:r>
              <a:t>데이터에서 특정 비율로 랜덤하게 뽑혀진 문장이 부정이었다면 긍정으로 바뀌었을 확률이 낮아져서 트리거의 효과가 크지 않았을 수 있다는 생각이 듭니다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 부분은 트리거를 생성할 때 좀 더 공격 성공률이 높은 트리거를 찾을 수 있는 방법을 고민해야 하지 않을까 싶습니다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9" name="Shape 10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추가적으로 해봄직한 작업은</a:t>
            </a:r>
          </a:p>
          <a:p>
            <a:pPr/>
          </a:p>
          <a:p>
            <a:pPr/>
            <a:r>
              <a:t>실제 과제에서 사용될 대화 데이터는 노이지하고 반복적인 말들 또는 의미없는 표현이 마치 트리거처럼 문장의 앞부분 뿐만 아니라 사이사이에도 등장할 것이라고 예상되는데</a:t>
            </a:r>
          </a:p>
          <a:p>
            <a:pPr/>
          </a:p>
          <a:p>
            <a:pPr/>
            <a:r>
              <a:t>이러한 의미없는 피처들을 피하고 어텐션이 집중해야 할 곳을 잘 찾도록 학습이 진행되려면 트리거가 문장의 앞부분 뿐만 아니라 랜덤하게 토큰 사이사이에 들어가게끔 </a:t>
            </a:r>
          </a:p>
          <a:p>
            <a:pPr/>
            <a:r>
              <a:t>Adversarial Example 을 만들었어야 했습니다. </a:t>
            </a:r>
          </a:p>
          <a:p>
            <a:pPr/>
          </a:p>
          <a:p>
            <a:pPr/>
            <a:r>
              <a:t>이 방법을 사용한다면 좀 더 과제에서 주어지는 데이터와 비슷한 분포를 만들고 감성분석에 인과관계가 높은 피처에게 집중하도록 어텐션이 학습하게 될 수 있을 것 같습니다.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5" name="Shape 10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이상으로 ojt 최종 발표를 마치겠습니다.</a:t>
            </a:r>
          </a:p>
          <a:p>
            <a:pPr/>
          </a:p>
          <a:p>
            <a:pPr/>
            <a:r>
              <a:t>감사합니다.</a:t>
            </a:r>
          </a:p>
          <a:p>
            <a:pPr/>
          </a:p>
          <a:p>
            <a:pPr/>
            <a:r>
              <a:t>질문 있으시면 질문 해주세요~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학습 데이터와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Test data </a:t>
            </a:r>
            <a:r>
              <a:t>가 달라져도 출력에 대한 성능 차이가 나지 않게 하는 것을 일반화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(Generalization)</a:t>
            </a:r>
            <a:r>
              <a:t>라고 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즉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</a:t>
            </a:r>
            <a:r>
              <a:t>예상치 못한 데이터가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Input </a:t>
            </a:r>
            <a:r>
              <a:t>으로 들어오더라도 원하는 결과를 잘 예측하는 것이 모델의 일반화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(Generalization) </a:t>
            </a:r>
            <a:r>
              <a:t>성능이 높다라고 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일반화의 얘기를 하는 이유는 감성분석 과제에서 사용하는 데이터가 다양한 민원이 접수되는 콜센터 데이터일수도 있고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</a:t>
            </a:r>
            <a:r>
              <a:t>휠체어 탑승자의 휠체어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AI</a:t>
            </a:r>
            <a:r>
              <a:t>와의 음성 대화 기록일 수도 있다고 들었습니다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2" name="Shape 5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특히 콜센터 데이터의 경우 다양한 상품 도메인과 업체에서 서로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 </a:t>
            </a:r>
            <a:r>
              <a:t>다른 형태의 민원이 접수 될 것 이므로 학습 데이터의 분포만으로는 추후 입력될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input </a:t>
            </a:r>
            <a:r>
              <a:t>의 분포를 근사하기 어려울 것 입니다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콜센터 상담 또는 휠체어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AI </a:t>
            </a:r>
            <a:r>
              <a:t>와의 대화 데이터의 경우 우리가 생각하는 텍스트 데이터처럼 깔끔하지 않고 말이 반복된다거나 두서가 없다거나 하는 노이즈가 상당히 껴있는 데이터라고 예상할 수 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이러한 데이터로 모델을 학습한 경우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 Inference </a:t>
            </a:r>
            <a:r>
              <a:t>시점에서 새로운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Input </a:t>
            </a:r>
            <a:r>
              <a:t>이 들어왔을 때 제대로 된 결과를 예측하지 못하게 되는 즉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</a:t>
            </a:r>
            <a:r>
              <a:t>일반화 성능이 좋지 않은 모델이 학습 될 수도 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6" name="Shape 5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일반화 성능을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 </a:t>
            </a:r>
            <a:r>
              <a:t>향상시키기 위해 즉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, </a:t>
            </a:r>
            <a:r>
              <a:t>학습데이터에서는 보지 못했던 데이터에 대해서도 잘 작동하도록 하기 위해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data augmentation </a:t>
            </a:r>
            <a:r>
              <a:t>효과를 가지는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Attack </a:t>
            </a:r>
            <a:r>
              <a:t>기법을 설명하겠습니다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2" name="Shape 6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Adversarial Attack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이란 간단하게 설명하자면</a:t>
            </a:r>
            <a:endParaRPr>
              <a:latin typeface="굴림"/>
              <a:ea typeface="굴림"/>
              <a:cs typeface="굴림"/>
              <a:sym typeface="굴림"/>
            </a:endParaRPr>
          </a:p>
          <a:p>
            <a:pPr/>
            <a:endParaRPr>
              <a:latin typeface="굴림"/>
              <a:ea typeface="굴림"/>
              <a:cs typeface="굴림"/>
              <a:sym typeface="굴림"/>
            </a:endParaRP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앞에 보이는 판다 사진에 사람은 알아차리지 못하는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perturbation </a:t>
            </a:r>
            <a:r>
              <a:t>이라는 노이즈를 추가해서 원래는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57.5% </a:t>
            </a:r>
            <a:r>
              <a:t>확신을 가지고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"panda" </a:t>
            </a:r>
            <a:r>
              <a:t>로 예측했던 </a:t>
            </a:r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모델을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99.3% </a:t>
            </a:r>
            <a:r>
              <a:t>확신을 가지고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"gibbon" </a:t>
            </a:r>
            <a:r>
              <a:t>이라고 잘 못 예측하도록 만드는 방법입니다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다시말하자면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 Adversarial Attack </a:t>
            </a:r>
            <a:r>
              <a:t>은 기존 모델이 잘 분류하던 샘플들에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perturbation </a:t>
            </a:r>
            <a:r>
              <a:t>을 추가해 오분류를 하도록 만드는 방법입니다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0" name="Shape 6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이렇게 모델이 오분류를 하게끔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perturbation </a:t>
            </a:r>
            <a:r>
              <a:t>이 추가된 샘플들을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example </a:t>
            </a:r>
            <a:r>
              <a:t>이라고 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작은 노이즈만 추가해도 모델이 오분류를 하게 되는 취약점이 발견되어 이러한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example </a:t>
            </a:r>
            <a:r>
              <a:t>들에 대해서도 추가로 학습해 모델의 일반화 성능을 향상시키고</a:t>
            </a: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모델을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robust </a:t>
            </a:r>
            <a:r>
              <a:t>하게 만드는 방법을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Training </a:t>
            </a:r>
            <a:r>
              <a:t>이라고 하며 이 방법을 통해 주어진 과제에 대해서 해결하는 방법을 찾아보고자 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7" name="Shape 6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앞서 보여드린 설명은 이미지에 관한 설명이었습니다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주어진 과제는 대화 데이터에 대한 감성분석을 하는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task</a:t>
            </a:r>
            <a:r>
              <a:t> 이므로 이미지가 아닌 텍스트 데이터를 대상으로 하는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Adversarial Attack </a:t>
            </a:r>
            <a:r>
              <a:t>방법이 필요합니다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</a:p>
          <a:p>
            <a:pPr>
              <a:defRPr>
                <a:latin typeface="굴림"/>
                <a:ea typeface="굴림"/>
                <a:cs typeface="굴림"/>
                <a:sym typeface="굴림"/>
              </a:defRPr>
            </a:pPr>
            <a:r>
              <a:t>그 중 제가 적용한 방법은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 2021</a:t>
            </a:r>
            <a:r>
              <a:t>년에 나온 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Universal Adversarial Triggers for Attacking and Analyzing NLP </a:t>
            </a:r>
            <a:r>
              <a:t>논문에서 소개한 방법입니다</a:t>
            </a:r>
            <a:r>
              <a:rPr>
                <a:latin typeface="+mn-lt"/>
                <a:ea typeface="+mn-ea"/>
                <a:cs typeface="+mn-cs"/>
                <a:sym typeface="Malgun Gothic"/>
              </a:rPr>
              <a:t>.</a:t>
            </a:r>
            <a:endParaRPr>
              <a:latin typeface="+mn-lt"/>
              <a:ea typeface="+mn-ea"/>
              <a:cs typeface="+mn-cs"/>
              <a:sym typeface="Malgun Gothic"/>
            </a:endParaRPr>
          </a:p>
          <a:p>
            <a:pPr/>
            <a:r>
              <a:t>"zoning tapping fiennes"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라는 사람은 이해할 수 없는 </a:t>
            </a:r>
            <a:r>
              <a:t>trigger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를 문장 앞이나 뒤에 추가해주는 방법으로 모델은 실제 감성과는 반대의 감성으로 오분류하는</a:t>
            </a:r>
            <a:r>
              <a:t> </a:t>
            </a:r>
          </a:p>
          <a:p>
            <a:pPr/>
            <a:r>
              <a:t>Adversarial Example </a:t>
            </a:r>
            <a:r>
              <a:rPr>
                <a:latin typeface="굴림"/>
                <a:ea typeface="굴림"/>
                <a:cs typeface="굴림"/>
                <a:sym typeface="굴림"/>
              </a:rPr>
              <a:t>을 만들 수 있습니다</a:t>
            </a:r>
            <a:r>
              <a:t>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0" algn="ctr">
              <a:buSzTx/>
              <a:buFontTx/>
              <a:buNone/>
            </a:lvl2pPr>
            <a:lvl3pPr marL="0" indent="0" algn="ctr">
              <a:buSzTx/>
              <a:buFontTx/>
              <a:buNone/>
            </a:lvl3pPr>
            <a:lvl4pPr marL="0" indent="0" algn="ctr">
              <a:buSzTx/>
              <a:buFontTx/>
              <a:buNone/>
            </a:lvl4pPr>
            <a:lvl5pPr marL="0" indent="0" algn="ctr">
              <a:buSzTx/>
              <a:buFont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제목 텍스트"/>
          <p:cNvSpPr txBox="1"/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0" algn="ctr">
              <a:buSzTx/>
              <a:buFontTx/>
              <a:buNone/>
            </a:lvl2pPr>
            <a:lvl3pPr marL="0" indent="0" algn="ctr">
              <a:buSzTx/>
              <a:buFontTx/>
              <a:buNone/>
            </a:lvl3pPr>
            <a:lvl4pPr marL="0" indent="0" algn="ctr">
              <a:buSzTx/>
              <a:buFontTx/>
              <a:buNone/>
            </a:lvl4pPr>
            <a:lvl5pPr marL="0" indent="0" algn="ctr">
              <a:buSzTx/>
              <a:buFont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102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텍스트"/>
          <p:cNvSpPr txBox="1"/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111" name="본문 첫 번째 줄…"/>
          <p:cNvSpPr txBox="1"/>
          <p:nvPr>
            <p:ph type="body" sz="quarter" idx="1"/>
          </p:nvPr>
        </p:nvSpPr>
        <p:spPr>
          <a:xfrm>
            <a:off x="963612" y="2906713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0">
              <a:buSzTx/>
              <a:buFontTx/>
              <a:buNone/>
              <a:defRPr sz="2000"/>
            </a:lvl2pPr>
            <a:lvl3pPr marL="0" indent="0">
              <a:buSzTx/>
              <a:buFontTx/>
              <a:buNone/>
              <a:defRPr sz="2000"/>
            </a:lvl3pPr>
            <a:lvl4pPr marL="0" indent="0">
              <a:buSzTx/>
              <a:buFontTx/>
              <a:buNone/>
              <a:defRPr sz="2000"/>
            </a:lvl4pPr>
            <a:lvl5pPr marL="0" indent="0">
              <a:buSzTx/>
              <a:buFontTx/>
              <a:buNone/>
              <a:defRPr sz="2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120" name="본문 첫 번째 줄…"/>
          <p:cNvSpPr txBox="1"/>
          <p:nvPr>
            <p:ph type="body"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2pPr marL="768350" indent="-311150"/>
            <a:lvl3pPr marL="1361123" indent="-446723"/>
            <a:lvl4pPr marL="1924754" indent="-553154"/>
            <a:lvl5pPr marL="2381954" indent="-553154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2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129" name="본문 첫 번째 줄…"/>
          <p:cNvSpPr txBox="1"/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0" name="텍스트 개체 틀 4"/>
          <p:cNvSpPr/>
          <p:nvPr>
            <p:ph type="body" sz="quarter" idx="21"/>
          </p:nvPr>
        </p:nvSpPr>
        <p:spPr>
          <a:xfrm>
            <a:off x="6192837" y="1535111"/>
            <a:ext cx="5389564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13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제목 텍스트"/>
          <p:cNvSpPr txBox="1"/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154" name="본문 첫 번째 줄…"/>
          <p:cNvSpPr txBox="1"/>
          <p:nvPr>
            <p:ph type="body" idx="1"/>
          </p:nvPr>
        </p:nvSpPr>
        <p:spPr>
          <a:xfrm>
            <a:off x="4767262" y="273050"/>
            <a:ext cx="681513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62000" indent="-304800">
              <a:defRPr sz="3200"/>
            </a:lvl2pPr>
            <a:lvl3pPr marL="1339850" indent="-425450">
              <a:defRPr sz="3200"/>
            </a:lvl3pPr>
            <a:lvl4pPr marL="1940560" indent="-568960">
              <a:defRPr sz="3200"/>
            </a:lvl4pPr>
            <a:lvl5pPr marL="2397760" indent="-5689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5" name="텍스트 개체 틀 3"/>
          <p:cNvSpPr/>
          <p:nvPr>
            <p:ph type="body" sz="half" idx="21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제목 텍스트"/>
          <p:cNvSpPr txBox="1"/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164" name="그림 개체 틀 2"/>
          <p:cNvSpPr/>
          <p:nvPr>
            <p:ph type="pic" sz="half" idx="21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5" name="본문 첫 번째 줄…"/>
          <p:cNvSpPr txBox="1"/>
          <p:nvPr>
            <p:ph type="body" sz="quarter" idx="1"/>
          </p:nvPr>
        </p:nvSpPr>
        <p:spPr>
          <a:xfrm>
            <a:off x="2389188" y="5367337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제목 텍스트"/>
          <p:cNvSpPr txBox="1"/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174" name="본문 첫 번째 줄…"/>
          <p:cNvSpPr txBox="1"/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0" algn="ctr">
              <a:buSzTx/>
              <a:buFontTx/>
              <a:buNone/>
            </a:lvl2pPr>
            <a:lvl3pPr marL="0" indent="0" algn="ctr">
              <a:buSzTx/>
              <a:buFontTx/>
              <a:buNone/>
            </a:lvl3pPr>
            <a:lvl4pPr marL="0" indent="0" algn="ctr">
              <a:buSzTx/>
              <a:buFontTx/>
              <a:buNone/>
            </a:lvl4pPr>
            <a:lvl5pPr marL="0" indent="0" algn="ctr">
              <a:buSzTx/>
              <a:buFont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183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제목 텍스트"/>
          <p:cNvSpPr txBox="1"/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192" name="본문 첫 번째 줄…"/>
          <p:cNvSpPr txBox="1"/>
          <p:nvPr>
            <p:ph type="body" sz="quarter" idx="1"/>
          </p:nvPr>
        </p:nvSpPr>
        <p:spPr>
          <a:xfrm>
            <a:off x="963612" y="2906713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0">
              <a:buSzTx/>
              <a:buFontTx/>
              <a:buNone/>
              <a:defRPr sz="2000"/>
            </a:lvl2pPr>
            <a:lvl3pPr marL="0" indent="0">
              <a:buSzTx/>
              <a:buFontTx/>
              <a:buNone/>
              <a:defRPr sz="2000"/>
            </a:lvl3pPr>
            <a:lvl4pPr marL="0" indent="0">
              <a:buSzTx/>
              <a:buFontTx/>
              <a:buNone/>
              <a:defRPr sz="2000"/>
            </a:lvl4pPr>
            <a:lvl5pPr marL="0" indent="0">
              <a:buSzTx/>
              <a:buFontTx/>
              <a:buNone/>
              <a:defRPr sz="2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201" name="본문 첫 번째 줄…"/>
          <p:cNvSpPr txBox="1"/>
          <p:nvPr>
            <p:ph type="body"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2pPr marL="768350" indent="-311150"/>
            <a:lvl3pPr marL="1361123" indent="-446723"/>
            <a:lvl4pPr marL="1924754" indent="-553154"/>
            <a:lvl5pPr marL="2381954" indent="-553154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0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210" name="본문 첫 번째 줄…"/>
          <p:cNvSpPr txBox="1"/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1" name="텍스트 개체 틀 4"/>
          <p:cNvSpPr/>
          <p:nvPr>
            <p:ph type="body" sz="quarter" idx="21"/>
          </p:nvPr>
        </p:nvSpPr>
        <p:spPr>
          <a:xfrm>
            <a:off x="6192837" y="1535111"/>
            <a:ext cx="5389564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1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22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제목 텍스트"/>
          <p:cNvSpPr txBox="1"/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235" name="본문 첫 번째 줄…"/>
          <p:cNvSpPr txBox="1"/>
          <p:nvPr>
            <p:ph type="body" idx="1"/>
          </p:nvPr>
        </p:nvSpPr>
        <p:spPr>
          <a:xfrm>
            <a:off x="4767262" y="273050"/>
            <a:ext cx="681513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62000" indent="-304800">
              <a:defRPr sz="3200"/>
            </a:lvl2pPr>
            <a:lvl3pPr marL="1339850" indent="-425450">
              <a:defRPr sz="3200"/>
            </a:lvl3pPr>
            <a:lvl4pPr marL="1940560" indent="-568960">
              <a:defRPr sz="3200"/>
            </a:lvl4pPr>
            <a:lvl5pPr marL="2397760" indent="-5689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6" name="텍스트 개체 틀 3"/>
          <p:cNvSpPr/>
          <p:nvPr>
            <p:ph type="body" sz="half" idx="21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제목 텍스트"/>
          <p:cNvSpPr txBox="1"/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245" name="그림 개체 틀 2"/>
          <p:cNvSpPr/>
          <p:nvPr>
            <p:ph type="pic" sz="half" idx="21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6" name="본문 첫 번째 줄…"/>
          <p:cNvSpPr txBox="1"/>
          <p:nvPr>
            <p:ph type="body" sz="quarter" idx="1"/>
          </p:nvPr>
        </p:nvSpPr>
        <p:spPr>
          <a:xfrm>
            <a:off x="2389188" y="5367337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제목 텍스트"/>
          <p:cNvSpPr txBox="1"/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255" name="본문 첫 번째 줄…"/>
          <p:cNvSpPr txBox="1"/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0" algn="ctr">
              <a:buSzTx/>
              <a:buFontTx/>
              <a:buNone/>
            </a:lvl2pPr>
            <a:lvl3pPr marL="0" indent="0" algn="ctr">
              <a:buSzTx/>
              <a:buFontTx/>
              <a:buNone/>
            </a:lvl3pPr>
            <a:lvl4pPr marL="0" indent="0" algn="ctr">
              <a:buSzTx/>
              <a:buFontTx/>
              <a:buNone/>
            </a:lvl4pPr>
            <a:lvl5pPr marL="0" indent="0" algn="ctr">
              <a:buSzTx/>
              <a:buFont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264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963612" y="2906713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0">
              <a:buSzTx/>
              <a:buFontTx/>
              <a:buNone/>
              <a:defRPr sz="2000"/>
            </a:lvl2pPr>
            <a:lvl3pPr marL="0" indent="0">
              <a:buSzTx/>
              <a:buFontTx/>
              <a:buNone/>
              <a:defRPr sz="2000"/>
            </a:lvl3pPr>
            <a:lvl4pPr marL="0" indent="0">
              <a:buSzTx/>
              <a:buFontTx/>
              <a:buNone/>
              <a:defRPr sz="2000"/>
            </a:lvl4pPr>
            <a:lvl5pPr marL="0" indent="0">
              <a:buSzTx/>
              <a:buFontTx/>
              <a:buNone/>
              <a:defRPr sz="2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제목 텍스트"/>
          <p:cNvSpPr txBox="1"/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273" name="본문 첫 번째 줄…"/>
          <p:cNvSpPr txBox="1"/>
          <p:nvPr>
            <p:ph type="body" sz="quarter" idx="1"/>
          </p:nvPr>
        </p:nvSpPr>
        <p:spPr>
          <a:xfrm>
            <a:off x="963612" y="2906713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0">
              <a:buSzTx/>
              <a:buFontTx/>
              <a:buNone/>
              <a:defRPr sz="2000"/>
            </a:lvl2pPr>
            <a:lvl3pPr marL="0" indent="0">
              <a:buSzTx/>
              <a:buFontTx/>
              <a:buNone/>
              <a:defRPr sz="2000"/>
            </a:lvl3pPr>
            <a:lvl4pPr marL="0" indent="0">
              <a:buSzTx/>
              <a:buFontTx/>
              <a:buNone/>
              <a:defRPr sz="2000"/>
            </a:lvl4pPr>
            <a:lvl5pPr marL="0" indent="0">
              <a:buSzTx/>
              <a:buFontTx/>
              <a:buNone/>
              <a:defRPr sz="2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282" name="본문 첫 번째 줄…"/>
          <p:cNvSpPr txBox="1"/>
          <p:nvPr>
            <p:ph type="body"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2pPr marL="768350" indent="-311150"/>
            <a:lvl3pPr marL="1361123" indent="-446723"/>
            <a:lvl4pPr marL="1924754" indent="-553154"/>
            <a:lvl5pPr marL="2381954" indent="-553154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8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291" name="본문 첫 번째 줄…"/>
          <p:cNvSpPr txBox="1"/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92" name="텍스트 개체 틀 4"/>
          <p:cNvSpPr/>
          <p:nvPr>
            <p:ph type="body" sz="quarter" idx="21"/>
          </p:nvPr>
        </p:nvSpPr>
        <p:spPr>
          <a:xfrm>
            <a:off x="6192837" y="1535111"/>
            <a:ext cx="5389564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29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3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제목 텍스트"/>
          <p:cNvSpPr txBox="1"/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316" name="본문 첫 번째 줄…"/>
          <p:cNvSpPr txBox="1"/>
          <p:nvPr>
            <p:ph type="body" idx="1"/>
          </p:nvPr>
        </p:nvSpPr>
        <p:spPr>
          <a:xfrm>
            <a:off x="4767262" y="273050"/>
            <a:ext cx="681513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62000" indent="-304800">
              <a:defRPr sz="3200"/>
            </a:lvl2pPr>
            <a:lvl3pPr marL="1339850" indent="-425450">
              <a:defRPr sz="3200"/>
            </a:lvl3pPr>
            <a:lvl4pPr marL="1940560" indent="-568960">
              <a:defRPr sz="3200"/>
            </a:lvl4pPr>
            <a:lvl5pPr marL="2397760" indent="-5689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7" name="텍스트 개체 틀 3"/>
          <p:cNvSpPr/>
          <p:nvPr>
            <p:ph type="body" sz="half" idx="21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제목 텍스트"/>
          <p:cNvSpPr txBox="1"/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326" name="그림 개체 틀 2"/>
          <p:cNvSpPr/>
          <p:nvPr>
            <p:ph type="pic" sz="half" idx="21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7" name="본문 첫 번째 줄…"/>
          <p:cNvSpPr txBox="1"/>
          <p:nvPr>
            <p:ph type="body" sz="quarter" idx="1"/>
          </p:nvPr>
        </p:nvSpPr>
        <p:spPr>
          <a:xfrm>
            <a:off x="2389188" y="5367337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bg>
      <p:bgPr>
        <a:solidFill>
          <a:srgbClr val="747A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Rectangle 1"/>
          <p:cNvSpPr/>
          <p:nvPr/>
        </p:nvSpPr>
        <p:spPr>
          <a:xfrm>
            <a:off x="6096000" y="-7938"/>
            <a:ext cx="6096000" cy="6864351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3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제목 텍스트"/>
          <p:cNvSpPr txBox="1"/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338" name="본문 첫 번째 줄…"/>
          <p:cNvSpPr txBox="1"/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</a:lvl1pPr>
            <a:lvl2pPr marL="0" indent="0" algn="ctr">
              <a:buSzTx/>
              <a:buFontTx/>
              <a:buNone/>
            </a:lvl2pPr>
            <a:lvl3pPr marL="0" indent="0" algn="ctr">
              <a:buSzTx/>
              <a:buFontTx/>
              <a:buNone/>
            </a:lvl3pPr>
            <a:lvl4pPr marL="0" indent="0" algn="ctr">
              <a:buSzTx/>
              <a:buFontTx/>
              <a:buNone/>
            </a:lvl4pPr>
            <a:lvl5pPr marL="0" indent="0" algn="ctr">
              <a:buSzTx/>
              <a:buFont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3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bg>
      <p:bgPr>
        <a:solidFill>
          <a:srgbClr val="747A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Rectangle 1"/>
          <p:cNvSpPr/>
          <p:nvPr/>
        </p:nvSpPr>
        <p:spPr>
          <a:xfrm>
            <a:off x="6096000" y="-7938"/>
            <a:ext cx="6096000" cy="6864351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34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349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bg>
      <p:bgPr>
        <a:solidFill>
          <a:srgbClr val="747A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Rectangle 1"/>
          <p:cNvSpPr/>
          <p:nvPr/>
        </p:nvSpPr>
        <p:spPr>
          <a:xfrm>
            <a:off x="6096000" y="-7938"/>
            <a:ext cx="6096000" cy="6864351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35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제목 텍스트"/>
          <p:cNvSpPr txBox="1"/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360" name="본문 첫 번째 줄…"/>
          <p:cNvSpPr txBox="1"/>
          <p:nvPr>
            <p:ph type="body" sz="quarter" idx="1"/>
          </p:nvPr>
        </p:nvSpPr>
        <p:spPr>
          <a:xfrm>
            <a:off x="963612" y="2906713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0">
              <a:buSzTx/>
              <a:buFontTx/>
              <a:buNone/>
              <a:defRPr sz="2000"/>
            </a:lvl2pPr>
            <a:lvl3pPr marL="0" indent="0">
              <a:buSzTx/>
              <a:buFontTx/>
              <a:buNone/>
              <a:defRPr sz="2000"/>
            </a:lvl3pPr>
            <a:lvl4pPr marL="0" indent="0">
              <a:buSzTx/>
              <a:buFontTx/>
              <a:buNone/>
              <a:defRPr sz="2000"/>
            </a:lvl4pPr>
            <a:lvl5pPr marL="0" indent="0">
              <a:buSzTx/>
              <a:buFontTx/>
              <a:buNone/>
              <a:defRPr sz="2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6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609600" y="1600200"/>
            <a:ext cx="5410200" cy="5257800"/>
          </a:xfrm>
          <a:prstGeom prst="rect">
            <a:avLst/>
          </a:prstGeom>
        </p:spPr>
        <p:txBody>
          <a:bodyPr/>
          <a:lstStyle>
            <a:lvl2pPr marL="768350" indent="-311150"/>
            <a:lvl3pPr marL="1361123" indent="-446723"/>
            <a:lvl4pPr marL="1924754" indent="-553154"/>
            <a:lvl5pPr marL="2381954" indent="-553154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bg>
      <p:bgPr>
        <a:solidFill>
          <a:srgbClr val="747A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ctangle 1"/>
          <p:cNvSpPr/>
          <p:nvPr/>
        </p:nvSpPr>
        <p:spPr>
          <a:xfrm>
            <a:off x="6096000" y="-7938"/>
            <a:ext cx="6096000" cy="6864351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3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371" name="본문 첫 번째 줄…"/>
          <p:cNvSpPr txBox="1"/>
          <p:nvPr>
            <p:ph type="body"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2pPr marL="768350" indent="-311150"/>
            <a:lvl3pPr marL="1361123" indent="-446723"/>
            <a:lvl4pPr marL="1924754" indent="-553154"/>
            <a:lvl5pPr marL="2381954" indent="-553154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7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bg>
      <p:bgPr>
        <a:solidFill>
          <a:srgbClr val="747A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 1"/>
          <p:cNvSpPr/>
          <p:nvPr/>
        </p:nvSpPr>
        <p:spPr>
          <a:xfrm>
            <a:off x="6096000" y="-7938"/>
            <a:ext cx="6096000" cy="6864351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382" name="본문 첫 번째 줄…"/>
          <p:cNvSpPr txBox="1"/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83" name="텍스트 개체 틀 4"/>
          <p:cNvSpPr/>
          <p:nvPr>
            <p:ph type="body" sz="quarter" idx="21"/>
          </p:nvPr>
        </p:nvSpPr>
        <p:spPr>
          <a:xfrm>
            <a:off x="6192837" y="1535111"/>
            <a:ext cx="5389564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3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bg>
      <p:bgPr>
        <a:solidFill>
          <a:srgbClr val="747A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 1"/>
          <p:cNvSpPr/>
          <p:nvPr/>
        </p:nvSpPr>
        <p:spPr>
          <a:xfrm>
            <a:off x="6096000" y="-7938"/>
            <a:ext cx="6096000" cy="6864351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39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t"/>
          <a:lstStyle/>
          <a:p>
            <a:pPr/>
            <a:r>
              <a:t>제목 텍스트</a:t>
            </a:r>
          </a:p>
        </p:txBody>
      </p:sp>
      <p:sp>
        <p:nvSpPr>
          <p:cNvPr id="3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bg>
      <p:bgPr>
        <a:solidFill>
          <a:srgbClr val="747A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 1"/>
          <p:cNvSpPr/>
          <p:nvPr/>
        </p:nvSpPr>
        <p:spPr>
          <a:xfrm>
            <a:off x="6096000" y="-7938"/>
            <a:ext cx="6096000" cy="6864351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4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bg>
      <p:bgPr>
        <a:solidFill>
          <a:srgbClr val="747A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ctangle 1"/>
          <p:cNvSpPr/>
          <p:nvPr/>
        </p:nvSpPr>
        <p:spPr>
          <a:xfrm>
            <a:off x="6096000" y="-7938"/>
            <a:ext cx="6096000" cy="6864351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4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제목 텍스트"/>
          <p:cNvSpPr txBox="1"/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413" name="본문 첫 번째 줄…"/>
          <p:cNvSpPr txBox="1"/>
          <p:nvPr>
            <p:ph type="body" idx="1"/>
          </p:nvPr>
        </p:nvSpPr>
        <p:spPr>
          <a:xfrm>
            <a:off x="4767262" y="273050"/>
            <a:ext cx="681513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62000" indent="-304800">
              <a:defRPr sz="3200"/>
            </a:lvl2pPr>
            <a:lvl3pPr marL="1339850" indent="-425450">
              <a:defRPr sz="3200"/>
            </a:lvl3pPr>
            <a:lvl4pPr marL="1940560" indent="-568960">
              <a:defRPr sz="3200"/>
            </a:lvl4pPr>
            <a:lvl5pPr marL="2397760" indent="-5689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4" name="텍스트 개체 틀 3"/>
          <p:cNvSpPr/>
          <p:nvPr>
            <p:ph type="body" sz="half" idx="21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bg>
      <p:bgPr>
        <a:solidFill>
          <a:srgbClr val="747A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 1"/>
          <p:cNvSpPr/>
          <p:nvPr/>
        </p:nvSpPr>
        <p:spPr>
          <a:xfrm>
            <a:off x="6096000" y="-7938"/>
            <a:ext cx="6096000" cy="6864351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42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제목 텍스트"/>
          <p:cNvSpPr txBox="1"/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425" name="그림 개체 틀 2"/>
          <p:cNvSpPr/>
          <p:nvPr>
            <p:ph type="pic" sz="half" idx="21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6" name="본문 첫 번째 줄…"/>
          <p:cNvSpPr txBox="1"/>
          <p:nvPr>
            <p:ph type="body" sz="quarter" idx="1"/>
          </p:nvPr>
        </p:nvSpPr>
        <p:spPr>
          <a:xfrm>
            <a:off x="2389188" y="5367337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슬라이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Line 1"/>
          <p:cNvSpPr/>
          <p:nvPr/>
        </p:nvSpPr>
        <p:spPr>
          <a:xfrm flipH="1" flipV="1">
            <a:off x="515936" y="769937"/>
            <a:ext cx="11160128" cy="1589"/>
          </a:xfrm>
          <a:prstGeom prst="line">
            <a:avLst/>
          </a:prstGeom>
          <a:ln w="12700">
            <a:solidFill>
              <a:srgbClr val="8A929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435" name="Rectangle 2"/>
          <p:cNvSpPr/>
          <p:nvPr/>
        </p:nvSpPr>
        <p:spPr>
          <a:xfrm>
            <a:off x="515937" y="288924"/>
            <a:ext cx="69852" cy="360366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43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7375" y="508000"/>
            <a:ext cx="2198690" cy="141288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Rectangle 5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9DA6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38" name="Text Box 7"/>
          <p:cNvSpPr txBox="1"/>
          <p:nvPr/>
        </p:nvSpPr>
        <p:spPr>
          <a:xfrm>
            <a:off x="128587" y="6611938"/>
            <a:ext cx="3076576" cy="182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9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Copyright 2022, Tmax All Rights Reserved.</a:t>
            </a:r>
          </a:p>
        </p:txBody>
      </p:sp>
      <p:sp>
        <p:nvSpPr>
          <p:cNvPr id="439" name="제목 텍스트"/>
          <p:cNvSpPr txBox="1"/>
          <p:nvPr>
            <p:ph type="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40" name="본문 첫 번째 줄…"/>
          <p:cNvSpPr txBox="1"/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</a:lvl1pPr>
            <a:lvl2pPr marL="0" indent="0" algn="ctr">
              <a:buSzTx/>
              <a:buFontTx/>
              <a:buNone/>
            </a:lvl2pPr>
            <a:lvl3pPr marL="0" indent="0" algn="ctr">
              <a:buSzTx/>
              <a:buFontTx/>
              <a:buNone/>
            </a:lvl3pPr>
            <a:lvl4pPr marL="0" indent="0" algn="ctr">
              <a:buSzTx/>
              <a:buFontTx/>
              <a:buNone/>
            </a:lvl4pPr>
            <a:lvl5pPr marL="0" indent="0" algn="ctr">
              <a:buSzTx/>
              <a:buFont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41" name="슬라이드 번호"/>
          <p:cNvSpPr txBox="1"/>
          <p:nvPr>
            <p:ph type="sldNum" sz="quarter" idx="2"/>
          </p:nvPr>
        </p:nvSpPr>
        <p:spPr>
          <a:xfrm>
            <a:off x="11450638" y="6570663"/>
            <a:ext cx="238399" cy="2667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ne 1"/>
          <p:cNvSpPr/>
          <p:nvPr/>
        </p:nvSpPr>
        <p:spPr>
          <a:xfrm flipH="1" flipV="1">
            <a:off x="515936" y="769937"/>
            <a:ext cx="11160128" cy="1589"/>
          </a:xfrm>
          <a:prstGeom prst="line">
            <a:avLst/>
          </a:prstGeom>
          <a:ln w="12700">
            <a:solidFill>
              <a:srgbClr val="8A929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449" name="Rectangle 2"/>
          <p:cNvSpPr/>
          <p:nvPr/>
        </p:nvSpPr>
        <p:spPr>
          <a:xfrm>
            <a:off x="515937" y="288924"/>
            <a:ext cx="69852" cy="360366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45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7375" y="508000"/>
            <a:ext cx="2198690" cy="141288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Rectangle 5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9DA6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52" name="Text Box 7"/>
          <p:cNvSpPr txBox="1"/>
          <p:nvPr/>
        </p:nvSpPr>
        <p:spPr>
          <a:xfrm>
            <a:off x="128587" y="6611938"/>
            <a:ext cx="3076576" cy="2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9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Copyright 2022, Tmax All Rights Reserved.</a:t>
            </a:r>
          </a:p>
        </p:txBody>
      </p:sp>
      <p:sp>
        <p:nvSpPr>
          <p:cNvPr id="453" name="제목 텍스트"/>
          <p:cNvSpPr txBox="1"/>
          <p:nvPr>
            <p:ph type="title"/>
          </p:nvPr>
        </p:nvSpPr>
        <p:spPr>
          <a:xfrm>
            <a:off x="598487" y="215900"/>
            <a:ext cx="8099426" cy="503238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54" name="본문 첫 번째 줄…"/>
          <p:cNvSpPr txBox="1"/>
          <p:nvPr>
            <p:ph type="body" sz="quarter" idx="1"/>
          </p:nvPr>
        </p:nvSpPr>
        <p:spPr>
          <a:xfrm>
            <a:off x="458787" y="1000125"/>
            <a:ext cx="11272839" cy="558800"/>
          </a:xfrm>
          <a:prstGeom prst="rect">
            <a:avLst/>
          </a:prstGeom>
        </p:spPr>
        <p:txBody>
          <a:bodyPr anchor="ctr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55" name="슬라이드 번호"/>
          <p:cNvSpPr txBox="1"/>
          <p:nvPr>
            <p:ph type="sldNum" sz="quarter" idx="2"/>
          </p:nvPr>
        </p:nvSpPr>
        <p:spPr>
          <a:xfrm>
            <a:off x="11450638" y="6570663"/>
            <a:ext cx="238399" cy="2667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ine 1"/>
          <p:cNvSpPr/>
          <p:nvPr/>
        </p:nvSpPr>
        <p:spPr>
          <a:xfrm flipH="1" flipV="1">
            <a:off x="515936" y="769937"/>
            <a:ext cx="11160128" cy="1589"/>
          </a:xfrm>
          <a:prstGeom prst="line">
            <a:avLst/>
          </a:prstGeom>
          <a:ln w="12700">
            <a:solidFill>
              <a:srgbClr val="8A929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463" name="Rectangle 2"/>
          <p:cNvSpPr/>
          <p:nvPr/>
        </p:nvSpPr>
        <p:spPr>
          <a:xfrm>
            <a:off x="515937" y="288924"/>
            <a:ext cx="69852" cy="360366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46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7375" y="508000"/>
            <a:ext cx="2198690" cy="141288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Rectangle 5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9DA6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66" name="Text Box 7"/>
          <p:cNvSpPr txBox="1"/>
          <p:nvPr/>
        </p:nvSpPr>
        <p:spPr>
          <a:xfrm>
            <a:off x="128587" y="6611938"/>
            <a:ext cx="3076576" cy="182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9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Copyright 2022, Tmax All Rights Reserved.</a:t>
            </a:r>
          </a:p>
        </p:txBody>
      </p:sp>
      <p:sp>
        <p:nvSpPr>
          <p:cNvPr id="467" name="제목 텍스트"/>
          <p:cNvSpPr txBox="1"/>
          <p:nvPr>
            <p:ph type="title"/>
          </p:nvPr>
        </p:nvSpPr>
        <p:spPr>
          <a:xfrm>
            <a:off x="963612" y="4406900"/>
            <a:ext cx="10363201" cy="1362075"/>
          </a:xfrm>
          <a:prstGeom prst="rect">
            <a:avLst/>
          </a:prstGeom>
        </p:spPr>
        <p:txBody>
          <a:bodyPr anchor="t"/>
          <a:lstStyle>
            <a:lvl1pPr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468" name="본문 첫 번째 줄…"/>
          <p:cNvSpPr txBox="1"/>
          <p:nvPr>
            <p:ph type="body" sz="quarter" idx="1"/>
          </p:nvPr>
        </p:nvSpPr>
        <p:spPr>
          <a:xfrm>
            <a:off x="963612" y="2906713"/>
            <a:ext cx="10363201" cy="1500189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000"/>
            </a:lvl1pPr>
            <a:lvl2pPr marL="0" indent="0">
              <a:buSzTx/>
              <a:buFontTx/>
              <a:buNone/>
              <a:defRPr sz="2000"/>
            </a:lvl2pPr>
            <a:lvl3pPr marL="0" indent="0">
              <a:buSzTx/>
              <a:buFontTx/>
              <a:buNone/>
              <a:defRPr sz="2000"/>
            </a:lvl3pPr>
            <a:lvl4pPr marL="0" indent="0">
              <a:buSzTx/>
              <a:buFontTx/>
              <a:buNone/>
              <a:defRPr sz="2000"/>
            </a:lvl4pPr>
            <a:lvl5pPr marL="0" indent="0">
              <a:buSzTx/>
              <a:buFontTx/>
              <a:buNone/>
              <a:defRPr sz="2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69" name="슬라이드 번호"/>
          <p:cNvSpPr txBox="1"/>
          <p:nvPr>
            <p:ph type="sldNum" sz="quarter" idx="2"/>
          </p:nvPr>
        </p:nvSpPr>
        <p:spPr>
          <a:xfrm>
            <a:off x="11450638" y="6570663"/>
            <a:ext cx="238399" cy="2667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ine 1"/>
          <p:cNvSpPr/>
          <p:nvPr/>
        </p:nvSpPr>
        <p:spPr>
          <a:xfrm flipH="1" flipV="1">
            <a:off x="515936" y="769937"/>
            <a:ext cx="11160128" cy="1589"/>
          </a:xfrm>
          <a:prstGeom prst="line">
            <a:avLst/>
          </a:prstGeom>
          <a:ln w="12700">
            <a:solidFill>
              <a:srgbClr val="8A929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477" name="Rectangle 2"/>
          <p:cNvSpPr/>
          <p:nvPr/>
        </p:nvSpPr>
        <p:spPr>
          <a:xfrm>
            <a:off x="515937" y="288924"/>
            <a:ext cx="69852" cy="360366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47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7375" y="508000"/>
            <a:ext cx="2198690" cy="141288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Rectangle 5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9DA6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80" name="Text Box 7"/>
          <p:cNvSpPr txBox="1"/>
          <p:nvPr/>
        </p:nvSpPr>
        <p:spPr>
          <a:xfrm>
            <a:off x="128587" y="6611938"/>
            <a:ext cx="3076576" cy="182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9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Copyright 2022, Tmax All Rights Reserved.</a:t>
            </a:r>
          </a:p>
        </p:txBody>
      </p:sp>
      <p:sp>
        <p:nvSpPr>
          <p:cNvPr id="481" name="제목 텍스트"/>
          <p:cNvSpPr txBox="1"/>
          <p:nvPr>
            <p:ph type="title"/>
          </p:nvPr>
        </p:nvSpPr>
        <p:spPr>
          <a:xfrm>
            <a:off x="598487" y="215900"/>
            <a:ext cx="8099426" cy="503238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2" name="본문 첫 번째 줄…"/>
          <p:cNvSpPr txBox="1"/>
          <p:nvPr>
            <p:ph type="body" sz="quarter" idx="1"/>
          </p:nvPr>
        </p:nvSpPr>
        <p:spPr>
          <a:xfrm>
            <a:off x="458787" y="1000125"/>
            <a:ext cx="5559427" cy="558800"/>
          </a:xfrm>
          <a:prstGeom prst="rect">
            <a:avLst/>
          </a:prstGeom>
        </p:spPr>
        <p:txBody>
          <a:bodyPr anchor="ctr"/>
          <a:lstStyle>
            <a:lvl2pPr marL="768350" indent="-311150"/>
            <a:lvl3pPr marL="1361123" indent="-446723"/>
            <a:lvl4pPr marL="1924754" indent="-553154"/>
            <a:lvl5pPr marL="2381954" indent="-553154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3" name="슬라이드 번호"/>
          <p:cNvSpPr txBox="1"/>
          <p:nvPr>
            <p:ph type="sldNum" sz="quarter" idx="2"/>
          </p:nvPr>
        </p:nvSpPr>
        <p:spPr>
          <a:xfrm>
            <a:off x="11450638" y="6570663"/>
            <a:ext cx="238399" cy="2667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92837" y="1535111"/>
            <a:ext cx="5389564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Line 1"/>
          <p:cNvSpPr/>
          <p:nvPr/>
        </p:nvSpPr>
        <p:spPr>
          <a:xfrm flipH="1" flipV="1">
            <a:off x="515936" y="769937"/>
            <a:ext cx="11160128" cy="1589"/>
          </a:xfrm>
          <a:prstGeom prst="line">
            <a:avLst/>
          </a:prstGeom>
          <a:ln w="12700">
            <a:solidFill>
              <a:srgbClr val="8A929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491" name="Rectangle 2"/>
          <p:cNvSpPr/>
          <p:nvPr/>
        </p:nvSpPr>
        <p:spPr>
          <a:xfrm>
            <a:off x="515937" y="288924"/>
            <a:ext cx="69852" cy="360366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4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7375" y="508000"/>
            <a:ext cx="2198690" cy="141288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Rectangle 5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9DA6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494" name="Text Box 7"/>
          <p:cNvSpPr txBox="1"/>
          <p:nvPr/>
        </p:nvSpPr>
        <p:spPr>
          <a:xfrm>
            <a:off x="128587" y="6611938"/>
            <a:ext cx="3076576" cy="182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9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Copyright 2022, Tmax All Rights Reserved.</a:t>
            </a:r>
          </a:p>
        </p:txBody>
      </p:sp>
      <p:sp>
        <p:nvSpPr>
          <p:cNvPr id="495" name="제목 텍스트"/>
          <p:cNvSpPr txBox="1"/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6" name="본문 첫 번째 줄…"/>
          <p:cNvSpPr txBox="1"/>
          <p:nvPr>
            <p:ph type="body" sz="quarter" idx="1"/>
          </p:nvPr>
        </p:nvSpPr>
        <p:spPr>
          <a:xfrm>
            <a:off x="609600" y="1535112"/>
            <a:ext cx="5386388" cy="63976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7" name="텍스트 개체 틀 4"/>
          <p:cNvSpPr/>
          <p:nvPr>
            <p:ph type="body" sz="quarter" idx="21"/>
          </p:nvPr>
        </p:nvSpPr>
        <p:spPr>
          <a:xfrm>
            <a:off x="6192837" y="1535111"/>
            <a:ext cx="5389564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498" name="슬라이드 번호"/>
          <p:cNvSpPr txBox="1"/>
          <p:nvPr>
            <p:ph type="sldNum" sz="quarter" idx="2"/>
          </p:nvPr>
        </p:nvSpPr>
        <p:spPr>
          <a:xfrm>
            <a:off x="11450638" y="6570663"/>
            <a:ext cx="238399" cy="2667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Line 1"/>
          <p:cNvSpPr/>
          <p:nvPr/>
        </p:nvSpPr>
        <p:spPr>
          <a:xfrm flipH="1" flipV="1">
            <a:off x="515936" y="769937"/>
            <a:ext cx="11160128" cy="1589"/>
          </a:xfrm>
          <a:prstGeom prst="line">
            <a:avLst/>
          </a:prstGeom>
          <a:ln w="12700">
            <a:solidFill>
              <a:srgbClr val="8A929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506" name="Rectangle 2"/>
          <p:cNvSpPr/>
          <p:nvPr/>
        </p:nvSpPr>
        <p:spPr>
          <a:xfrm>
            <a:off x="515937" y="288924"/>
            <a:ext cx="69852" cy="360366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50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7375" y="508000"/>
            <a:ext cx="2198690" cy="141288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Rectangle 5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9DA6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09" name="Text Box 7"/>
          <p:cNvSpPr txBox="1"/>
          <p:nvPr/>
        </p:nvSpPr>
        <p:spPr>
          <a:xfrm>
            <a:off x="128587" y="6611938"/>
            <a:ext cx="3076576" cy="182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9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Copyright 2022, Tmax All Rights Reserved.</a:t>
            </a:r>
          </a:p>
        </p:txBody>
      </p:sp>
      <p:sp>
        <p:nvSpPr>
          <p:cNvPr id="510" name="제목 텍스트"/>
          <p:cNvSpPr txBox="1"/>
          <p:nvPr>
            <p:ph type="title"/>
          </p:nvPr>
        </p:nvSpPr>
        <p:spPr>
          <a:xfrm>
            <a:off x="598487" y="215900"/>
            <a:ext cx="8099426" cy="503238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11" name="슬라이드 번호"/>
          <p:cNvSpPr txBox="1"/>
          <p:nvPr>
            <p:ph type="sldNum" sz="quarter" idx="2"/>
          </p:nvPr>
        </p:nvSpPr>
        <p:spPr>
          <a:xfrm>
            <a:off x="11450638" y="6570663"/>
            <a:ext cx="238399" cy="2667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Line 1"/>
          <p:cNvSpPr/>
          <p:nvPr/>
        </p:nvSpPr>
        <p:spPr>
          <a:xfrm flipH="1" flipV="1">
            <a:off x="515936" y="769937"/>
            <a:ext cx="11160128" cy="1589"/>
          </a:xfrm>
          <a:prstGeom prst="line">
            <a:avLst/>
          </a:prstGeom>
          <a:ln w="12700">
            <a:solidFill>
              <a:srgbClr val="8A929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519" name="Rectangle 2"/>
          <p:cNvSpPr/>
          <p:nvPr/>
        </p:nvSpPr>
        <p:spPr>
          <a:xfrm>
            <a:off x="515937" y="288924"/>
            <a:ext cx="69852" cy="360366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52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7375" y="508000"/>
            <a:ext cx="2198690" cy="141288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Rectangle 5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9DA6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22" name="Text Box 7"/>
          <p:cNvSpPr txBox="1"/>
          <p:nvPr/>
        </p:nvSpPr>
        <p:spPr>
          <a:xfrm>
            <a:off x="128587" y="6611938"/>
            <a:ext cx="3076576" cy="182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9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Copyright 2022, Tmax All Rights Reserved.</a:t>
            </a:r>
          </a:p>
        </p:txBody>
      </p:sp>
      <p:sp>
        <p:nvSpPr>
          <p:cNvPr id="523" name="슬라이드 번호"/>
          <p:cNvSpPr txBox="1"/>
          <p:nvPr>
            <p:ph type="sldNum" sz="quarter" idx="2"/>
          </p:nvPr>
        </p:nvSpPr>
        <p:spPr>
          <a:xfrm>
            <a:off x="11450638" y="6570663"/>
            <a:ext cx="238399" cy="2667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Line 1"/>
          <p:cNvSpPr/>
          <p:nvPr/>
        </p:nvSpPr>
        <p:spPr>
          <a:xfrm flipH="1" flipV="1">
            <a:off x="515936" y="769937"/>
            <a:ext cx="11160128" cy="1589"/>
          </a:xfrm>
          <a:prstGeom prst="line">
            <a:avLst/>
          </a:prstGeom>
          <a:ln w="12700">
            <a:solidFill>
              <a:srgbClr val="8A929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531" name="Rectangle 2"/>
          <p:cNvSpPr/>
          <p:nvPr/>
        </p:nvSpPr>
        <p:spPr>
          <a:xfrm>
            <a:off x="515937" y="288924"/>
            <a:ext cx="69852" cy="360366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53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7375" y="508000"/>
            <a:ext cx="2198690" cy="141288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Rectangle 5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9DA6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34" name="Text Box 7"/>
          <p:cNvSpPr txBox="1"/>
          <p:nvPr/>
        </p:nvSpPr>
        <p:spPr>
          <a:xfrm>
            <a:off x="128587" y="6611938"/>
            <a:ext cx="3076576" cy="182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9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Copyright 2022, Tmax All Rights Reserved.</a:t>
            </a:r>
          </a:p>
        </p:txBody>
      </p:sp>
      <p:sp>
        <p:nvSpPr>
          <p:cNvPr id="535" name="제목 텍스트"/>
          <p:cNvSpPr txBox="1"/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536" name="본문 첫 번째 줄…"/>
          <p:cNvSpPr txBox="1"/>
          <p:nvPr>
            <p:ph type="body" idx="1"/>
          </p:nvPr>
        </p:nvSpPr>
        <p:spPr>
          <a:xfrm>
            <a:off x="4767262" y="273050"/>
            <a:ext cx="6815139" cy="5853113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  <a:lvl2pPr marL="762000" indent="-304800">
              <a:defRPr sz="3200"/>
            </a:lvl2pPr>
            <a:lvl3pPr marL="1339850" indent="-425450">
              <a:defRPr sz="3200"/>
            </a:lvl3pPr>
            <a:lvl4pPr marL="1940560" indent="-568960">
              <a:defRPr sz="3200"/>
            </a:lvl4pPr>
            <a:lvl5pPr marL="2397760" indent="-5689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37" name="텍스트 개체 틀 3"/>
          <p:cNvSpPr/>
          <p:nvPr>
            <p:ph type="body" sz="half" idx="21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538" name="슬라이드 번호"/>
          <p:cNvSpPr txBox="1"/>
          <p:nvPr>
            <p:ph type="sldNum" sz="quarter" idx="2"/>
          </p:nvPr>
        </p:nvSpPr>
        <p:spPr>
          <a:xfrm>
            <a:off x="11450638" y="6570663"/>
            <a:ext cx="238399" cy="2667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Line 1"/>
          <p:cNvSpPr/>
          <p:nvPr/>
        </p:nvSpPr>
        <p:spPr>
          <a:xfrm flipH="1" flipV="1">
            <a:off x="515936" y="769937"/>
            <a:ext cx="11160128" cy="1589"/>
          </a:xfrm>
          <a:prstGeom prst="line">
            <a:avLst/>
          </a:prstGeom>
          <a:ln w="12700">
            <a:solidFill>
              <a:srgbClr val="8A929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546" name="Rectangle 2"/>
          <p:cNvSpPr/>
          <p:nvPr/>
        </p:nvSpPr>
        <p:spPr>
          <a:xfrm>
            <a:off x="515937" y="288924"/>
            <a:ext cx="69852" cy="360366"/>
          </a:xfrm>
          <a:prstGeom prst="rect">
            <a:avLst/>
          </a:prstGeom>
          <a:solidFill>
            <a:srgbClr val="1E2B5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pic>
        <p:nvPicPr>
          <p:cNvPr id="54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77375" y="508000"/>
            <a:ext cx="2198690" cy="141288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Rectangle 5"/>
          <p:cNvSpPr/>
          <p:nvPr/>
        </p:nvSpPr>
        <p:spPr>
          <a:xfrm>
            <a:off x="0" y="6575425"/>
            <a:ext cx="12192000" cy="282575"/>
          </a:xfrm>
          <a:prstGeom prst="rect">
            <a:avLst/>
          </a:prstGeom>
          <a:solidFill>
            <a:srgbClr val="9DA6B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4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49" name="Text Box 7"/>
          <p:cNvSpPr txBox="1"/>
          <p:nvPr/>
        </p:nvSpPr>
        <p:spPr>
          <a:xfrm>
            <a:off x="128587" y="6611938"/>
            <a:ext cx="3076576" cy="182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000" tIns="36000" rIns="36000" bIns="36000">
            <a:spAutoFit/>
          </a:bodyPr>
          <a:lstStyle>
            <a:lvl1pPr>
              <a:defRPr sz="900">
                <a:solidFill>
                  <a:srgbClr val="FFFFFF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lvl1pPr>
          </a:lstStyle>
          <a:p>
            <a:pPr/>
            <a:r>
              <a:t>Copyright 2022, Tmax All Rights Reserved.</a:t>
            </a:r>
          </a:p>
        </p:txBody>
      </p:sp>
      <p:sp>
        <p:nvSpPr>
          <p:cNvPr id="550" name="제목 텍스트"/>
          <p:cNvSpPr txBox="1"/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551" name="그림 개체 틀 2"/>
          <p:cNvSpPr/>
          <p:nvPr>
            <p:ph type="pic" sz="half" idx="21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52" name="본문 첫 번째 줄…"/>
          <p:cNvSpPr txBox="1"/>
          <p:nvPr>
            <p:ph type="body" sz="quarter" idx="1"/>
          </p:nvPr>
        </p:nvSpPr>
        <p:spPr>
          <a:xfrm>
            <a:off x="2389188" y="5367337"/>
            <a:ext cx="7315201" cy="804864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53" name="슬라이드 번호"/>
          <p:cNvSpPr txBox="1"/>
          <p:nvPr>
            <p:ph type="sldNum" sz="quarter" idx="2"/>
          </p:nvPr>
        </p:nvSpPr>
        <p:spPr>
          <a:xfrm>
            <a:off x="11450638" y="6570663"/>
            <a:ext cx="238399" cy="266701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idx="1"/>
          </p:nvPr>
        </p:nvSpPr>
        <p:spPr>
          <a:xfrm>
            <a:off x="4767262" y="273050"/>
            <a:ext cx="681513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62000" indent="-304800">
              <a:defRPr sz="3200"/>
            </a:lvl2pPr>
            <a:lvl3pPr marL="1339850" indent="-425450">
              <a:defRPr sz="3200"/>
            </a:lvl3pPr>
            <a:lvl4pPr marL="1940560" indent="-568960">
              <a:defRPr sz="3200"/>
            </a:lvl4pPr>
            <a:lvl5pPr marL="2397760" indent="-5689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half" idx="21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2389188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21"/>
          </p:nvPr>
        </p:nvSpPr>
        <p:spPr>
          <a:xfrm>
            <a:off x="2389188" y="612775"/>
            <a:ext cx="7315201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2389188" y="5367337"/>
            <a:ext cx="7315201" cy="80486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0">
              <a:buSzTx/>
              <a:buFontTx/>
              <a:buNone/>
              <a:defRPr sz="1400"/>
            </a:lvl2pPr>
            <a:lvl3pPr marL="0" indent="0">
              <a:buSzTx/>
              <a:buFontTx/>
              <a:buNone/>
              <a:defRPr sz="1400"/>
            </a:lvl3pPr>
            <a:lvl4pPr marL="0" indent="0">
              <a:buSzTx/>
              <a:buFontTx/>
              <a:buNone/>
              <a:defRPr sz="1400"/>
            </a:lvl4pPr>
            <a:lvl5pPr marL="0" indent="0"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1.xml"/><Relationship Id="rId54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3.xml"/><Relationship Id="rId56" Type="http://schemas.openxmlformats.org/officeDocument/2006/relationships/slideLayout" Target="../slideLayouts/slideLayout5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609600" y="90488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463947" y="6221730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lnSpc>
                <a:spcPct val="100000"/>
              </a:lnSpc>
              <a:defRPr sz="1200">
                <a:solidFill>
                  <a:schemeClr val="accent3">
                    <a:lumOff val="-13333"/>
                  </a:schemeClr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  <p:sldLayoutId id="2147483697" r:id="rId51"/>
    <p:sldLayoutId id="2147483698" r:id="rId52"/>
    <p:sldLayoutId id="2147483699" r:id="rId53"/>
    <p:sldLayoutId id="2147483700" r:id="rId54"/>
    <p:sldLayoutId id="2147483701" r:id="rId55"/>
    <p:sldLayoutId id="2147483702" r:id="rId5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2pPr>
      <a:lvl3pPr marL="1233487" marR="0" indent="-319087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맑은 고딕"/>
          <a:ea typeface="맑은 고딕"/>
          <a:cs typeface="맑은 고딕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21C2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63" name="Text Box 2"/>
          <p:cNvSpPr txBox="1"/>
          <p:nvPr/>
        </p:nvSpPr>
        <p:spPr>
          <a:xfrm>
            <a:off x="777874" y="2285999"/>
            <a:ext cx="10634665" cy="1007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b="1">
                <a:solidFill>
                  <a:srgbClr val="00B7E4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OJT 최종 발표</a:t>
            </a:r>
          </a:p>
        </p:txBody>
      </p:sp>
      <p:pic>
        <p:nvPicPr>
          <p:cNvPr id="56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0538" y="454025"/>
            <a:ext cx="2198689" cy="13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0200" y="5700712"/>
            <a:ext cx="1370013" cy="341314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Text Box 5"/>
          <p:cNvSpPr txBox="1"/>
          <p:nvPr/>
        </p:nvSpPr>
        <p:spPr>
          <a:xfrm>
            <a:off x="4397375" y="5162549"/>
            <a:ext cx="3395663" cy="383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700">
                <a:solidFill>
                  <a:srgbClr val="00B7E4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2022.05.27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20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Adversarial Attack for NLP</a:t>
            </a:r>
          </a:p>
        </p:txBody>
      </p:sp>
      <p:pic>
        <p:nvPicPr>
          <p:cNvPr id="6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6675" y="1109662"/>
            <a:ext cx="4438650" cy="4638677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TextBox 1"/>
          <p:cNvSpPr txBox="1"/>
          <p:nvPr/>
        </p:nvSpPr>
        <p:spPr>
          <a:xfrm>
            <a:off x="7896197" y="6252901"/>
            <a:ext cx="4148164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1000">
                <a:latin typeface="배달의민족 주아"/>
                <a:ea typeface="배달의민족 주아"/>
                <a:cs typeface="배달의민족 주아"/>
                <a:sym typeface="배달의민족 주아"/>
              </a:defRPr>
            </a:lvl1pPr>
          </a:lstStyle>
          <a:p>
            <a:pPr/>
            <a:r>
              <a:t>출처: Universal Adversarial Triggers for Attacking and Analyzing NLP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Text Box 1"/>
          <p:cNvSpPr txBox="1"/>
          <p:nvPr/>
        </p:nvSpPr>
        <p:spPr>
          <a:xfrm>
            <a:off x="42861" y="1981199"/>
            <a:ext cx="12104691" cy="77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b="1" sz="4000">
                <a:solidFill>
                  <a:srgbClr val="00B7E4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3. Hypothesis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31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Hypothesis</a:t>
            </a:r>
          </a:p>
        </p:txBody>
      </p:sp>
      <p:pic>
        <p:nvPicPr>
          <p:cNvPr id="63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4002" y="1268758"/>
            <a:ext cx="8086727" cy="962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0813" y="2410172"/>
            <a:ext cx="6810376" cy="3467102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직사각형 9"/>
          <p:cNvSpPr/>
          <p:nvPr/>
        </p:nvSpPr>
        <p:spPr>
          <a:xfrm>
            <a:off x="2783632" y="2446176"/>
            <a:ext cx="6552728" cy="982826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Box 5"/>
          <p:cNvSpPr txBox="1"/>
          <p:nvPr/>
        </p:nvSpPr>
        <p:spPr>
          <a:xfrm>
            <a:off x="-2" y="2821141"/>
            <a:ext cx="12171365" cy="139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pPr>
            <a:r>
              <a:t>이 영화에 별점 하나 주는 사람들과 같이 </a:t>
            </a:r>
          </a:p>
          <a:p>
            <a: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pPr>
            <a:r>
              <a:t>살고있다는게 끔찍하다</a:t>
            </a:r>
          </a:p>
        </p:txBody>
      </p:sp>
      <p:sp>
        <p:nvSpPr>
          <p:cNvPr id="639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0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Hypothesis</a:t>
            </a:r>
          </a:p>
        </p:txBody>
      </p:sp>
      <p:sp>
        <p:nvSpPr>
          <p:cNvPr id="641" name="직사각형 7"/>
          <p:cNvSpPr/>
          <p:nvPr/>
        </p:nvSpPr>
        <p:spPr>
          <a:xfrm>
            <a:off x="6633840" y="3590976"/>
            <a:ext cx="2141540" cy="604407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Box 6"/>
          <p:cNvSpPr txBox="1"/>
          <p:nvPr/>
        </p:nvSpPr>
        <p:spPr>
          <a:xfrm>
            <a:off x="-2" y="2821141"/>
            <a:ext cx="12171365" cy="1394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pPr>
            <a:r>
              <a:t>걸레 제작 각본 이 영화에 별점 하나 주는 </a:t>
            </a:r>
          </a:p>
          <a:p>
            <a: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pPr>
            <a:r>
              <a:t>사람들과 같이 살고있다는게 끔찍하다</a:t>
            </a:r>
          </a:p>
        </p:txBody>
      </p:sp>
      <p:sp>
        <p:nvSpPr>
          <p:cNvPr id="646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7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Hypothesis</a:t>
            </a:r>
          </a:p>
        </p:txBody>
      </p:sp>
      <p:sp>
        <p:nvSpPr>
          <p:cNvPr id="648" name="직사각형 7"/>
          <p:cNvSpPr/>
          <p:nvPr/>
        </p:nvSpPr>
        <p:spPr>
          <a:xfrm>
            <a:off x="1356505" y="2966572"/>
            <a:ext cx="3524302" cy="608511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 Box 1"/>
          <p:cNvSpPr txBox="1"/>
          <p:nvPr/>
        </p:nvSpPr>
        <p:spPr>
          <a:xfrm>
            <a:off x="42861" y="1981199"/>
            <a:ext cx="12104691" cy="77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b="1" sz="4000">
                <a:solidFill>
                  <a:srgbClr val="00B7E4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4. Experiment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7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Experiment</a:t>
            </a:r>
          </a:p>
        </p:txBody>
      </p:sp>
      <p:grpSp>
        <p:nvGrpSpPr>
          <p:cNvPr id="665" name="그룹 4"/>
          <p:cNvGrpSpPr/>
          <p:nvPr/>
        </p:nvGrpSpPr>
        <p:grpSpPr>
          <a:xfrm>
            <a:off x="1055440" y="2708917"/>
            <a:ext cx="1944219" cy="3102695"/>
            <a:chOff x="0" y="-1"/>
            <a:chExt cx="1944218" cy="3102693"/>
          </a:xfrm>
        </p:grpSpPr>
        <p:grpSp>
          <p:nvGrpSpPr>
            <p:cNvPr id="660" name="순서도: 자기 디스크 1"/>
            <p:cNvGrpSpPr/>
            <p:nvPr/>
          </p:nvGrpSpPr>
          <p:grpSpPr>
            <a:xfrm>
              <a:off x="286210" y="2093902"/>
              <a:ext cx="1371795" cy="1008791"/>
              <a:chOff x="-1" y="0"/>
              <a:chExt cx="1371794" cy="1008789"/>
            </a:xfrm>
          </p:grpSpPr>
          <p:sp>
            <p:nvSpPr>
              <p:cNvPr id="658" name="도형"/>
              <p:cNvSpPr/>
              <p:nvPr/>
            </p:nvSpPr>
            <p:spPr>
              <a:xfrm>
                <a:off x="-2" y="0"/>
                <a:ext cx="1371796" cy="1008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659" name="train"/>
              <p:cNvSpPr txBox="1"/>
              <p:nvPr/>
            </p:nvSpPr>
            <p:spPr>
              <a:xfrm>
                <a:off x="14287" y="390339"/>
                <a:ext cx="1343220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b="1" sz="1800">
                    <a:solidFill>
                      <a:srgbClr val="009999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train</a:t>
                </a:r>
              </a:p>
            </p:txBody>
          </p:sp>
        </p:grpSp>
        <p:grpSp>
          <p:nvGrpSpPr>
            <p:cNvPr id="663" name="모서리가 둥근 직사각형 2"/>
            <p:cNvGrpSpPr/>
            <p:nvPr/>
          </p:nvGrpSpPr>
          <p:grpSpPr>
            <a:xfrm>
              <a:off x="0" y="-2"/>
              <a:ext cx="1944219" cy="1328027"/>
              <a:chOff x="0" y="0"/>
              <a:chExt cx="1944218" cy="1328025"/>
            </a:xfrm>
          </p:grpSpPr>
          <p:sp>
            <p:nvSpPr>
              <p:cNvPr id="661" name="모서리가 둥근 직사각형"/>
              <p:cNvSpPr/>
              <p:nvPr/>
            </p:nvSpPr>
            <p:spPr>
              <a:xfrm>
                <a:off x="0" y="-1"/>
                <a:ext cx="1944219" cy="1328027"/>
              </a:xfrm>
              <a:prstGeom prst="roundRect">
                <a:avLst>
                  <a:gd name="adj" fmla="val 16667"/>
                </a:avLst>
              </a:prstGeom>
              <a:solidFill>
                <a:srgbClr val="009999"/>
              </a:solidFill>
              <a:ln w="12700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662" name="Model…"/>
              <p:cNvSpPr txBox="1"/>
              <p:nvPr/>
            </p:nvSpPr>
            <p:spPr>
              <a:xfrm>
                <a:off x="71178" y="110291"/>
                <a:ext cx="1801861" cy="1107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Model</a:t>
                </a:r>
              </a:p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(C)</a:t>
                </a:r>
              </a:p>
            </p:txBody>
          </p:sp>
        </p:grpSp>
        <p:sp>
          <p:nvSpPr>
            <p:cNvPr id="664" name="아래쪽 화살표 3"/>
            <p:cNvSpPr/>
            <p:nvPr/>
          </p:nvSpPr>
          <p:spPr>
            <a:xfrm rot="10800000">
              <a:off x="756085" y="1548132"/>
              <a:ext cx="432050" cy="432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70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905255">
              <a:defRPr b="1" sz="2700">
                <a:solidFill>
                  <a:srgbClr val="003366"/>
                </a:solidFill>
                <a:latin typeface="배달의민족 주아"/>
                <a:ea typeface="배달의민족 주아"/>
                <a:cs typeface="배달의민족 주아"/>
                <a:sym typeface="배달의민족 주아"/>
              </a:defRPr>
            </a:lvl1pPr>
          </a:lstStyle>
          <a:p>
            <a:pPr/>
            <a:r>
              <a:t>Experiment</a:t>
            </a:r>
          </a:p>
        </p:txBody>
      </p:sp>
      <p:grpSp>
        <p:nvGrpSpPr>
          <p:cNvPr id="678" name="그룹 4"/>
          <p:cNvGrpSpPr/>
          <p:nvPr/>
        </p:nvGrpSpPr>
        <p:grpSpPr>
          <a:xfrm>
            <a:off x="1055440" y="2708917"/>
            <a:ext cx="1944219" cy="3102695"/>
            <a:chOff x="0" y="-1"/>
            <a:chExt cx="1944218" cy="3102693"/>
          </a:xfrm>
        </p:grpSpPr>
        <p:grpSp>
          <p:nvGrpSpPr>
            <p:cNvPr id="673" name="순서도: 자기 디스크 1"/>
            <p:cNvGrpSpPr/>
            <p:nvPr/>
          </p:nvGrpSpPr>
          <p:grpSpPr>
            <a:xfrm>
              <a:off x="286210" y="2093902"/>
              <a:ext cx="1371795" cy="1008791"/>
              <a:chOff x="-1" y="0"/>
              <a:chExt cx="1371794" cy="1008789"/>
            </a:xfrm>
          </p:grpSpPr>
          <p:sp>
            <p:nvSpPr>
              <p:cNvPr id="671" name="도형"/>
              <p:cNvSpPr/>
              <p:nvPr/>
            </p:nvSpPr>
            <p:spPr>
              <a:xfrm>
                <a:off x="-2" y="0"/>
                <a:ext cx="1371796" cy="1008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672" name="train"/>
              <p:cNvSpPr txBox="1"/>
              <p:nvPr/>
            </p:nvSpPr>
            <p:spPr>
              <a:xfrm>
                <a:off x="14287" y="390339"/>
                <a:ext cx="1343220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b="1" sz="1800">
                    <a:solidFill>
                      <a:srgbClr val="009999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train</a:t>
                </a:r>
              </a:p>
            </p:txBody>
          </p:sp>
        </p:grpSp>
        <p:grpSp>
          <p:nvGrpSpPr>
            <p:cNvPr id="676" name="모서리가 둥근 직사각형 2"/>
            <p:cNvGrpSpPr/>
            <p:nvPr/>
          </p:nvGrpSpPr>
          <p:grpSpPr>
            <a:xfrm>
              <a:off x="0" y="-2"/>
              <a:ext cx="1944219" cy="1328027"/>
              <a:chOff x="0" y="0"/>
              <a:chExt cx="1944218" cy="1328025"/>
            </a:xfrm>
          </p:grpSpPr>
          <p:sp>
            <p:nvSpPr>
              <p:cNvPr id="674" name="모서리가 둥근 직사각형"/>
              <p:cNvSpPr/>
              <p:nvPr/>
            </p:nvSpPr>
            <p:spPr>
              <a:xfrm>
                <a:off x="0" y="-1"/>
                <a:ext cx="1944219" cy="1328027"/>
              </a:xfrm>
              <a:prstGeom prst="roundRect">
                <a:avLst>
                  <a:gd name="adj" fmla="val 16667"/>
                </a:avLst>
              </a:prstGeom>
              <a:solidFill>
                <a:srgbClr val="009999"/>
              </a:solidFill>
              <a:ln w="12700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675" name="Model…"/>
              <p:cNvSpPr txBox="1"/>
              <p:nvPr/>
            </p:nvSpPr>
            <p:spPr>
              <a:xfrm>
                <a:off x="71178" y="110291"/>
                <a:ext cx="1801861" cy="1107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Model</a:t>
                </a:r>
              </a:p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(C)</a:t>
                </a:r>
              </a:p>
            </p:txBody>
          </p:sp>
        </p:grpSp>
        <p:sp>
          <p:nvSpPr>
            <p:cNvPr id="677" name="아래쪽 화살표 3"/>
            <p:cNvSpPr/>
            <p:nvPr/>
          </p:nvSpPr>
          <p:spPr>
            <a:xfrm rot="10800000">
              <a:off x="756085" y="1548132"/>
              <a:ext cx="432050" cy="432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</p:grpSp>
      <p:grpSp>
        <p:nvGrpSpPr>
          <p:cNvPr id="681" name="모서리가 둥근 직사각형 9"/>
          <p:cNvGrpSpPr/>
          <p:nvPr/>
        </p:nvGrpSpPr>
        <p:grpSpPr>
          <a:xfrm>
            <a:off x="4727847" y="2677041"/>
            <a:ext cx="1944219" cy="1328026"/>
            <a:chOff x="0" y="0"/>
            <a:chExt cx="1944217" cy="1328025"/>
          </a:xfrm>
        </p:grpSpPr>
        <p:sp>
          <p:nvSpPr>
            <p:cNvPr id="679" name="모서리가 둥근 직사각형"/>
            <p:cNvSpPr/>
            <p:nvPr/>
          </p:nvSpPr>
          <p:spPr>
            <a:xfrm>
              <a:off x="0" y="-1"/>
              <a:ext cx="1944218" cy="1328027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680" name="Model…"/>
            <p:cNvSpPr txBox="1"/>
            <p:nvPr/>
          </p:nvSpPr>
          <p:spPr>
            <a:xfrm>
              <a:off x="71178" y="110291"/>
              <a:ext cx="1801861" cy="1107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Model</a:t>
              </a:r>
            </a:p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(C)</a:t>
              </a:r>
            </a:p>
          </p:txBody>
        </p:sp>
      </p:grpSp>
      <p:sp>
        <p:nvSpPr>
          <p:cNvPr id="682" name="아래쪽 화살표 12"/>
          <p:cNvSpPr/>
          <p:nvPr/>
        </p:nvSpPr>
        <p:spPr>
          <a:xfrm rot="16200000">
            <a:off x="3647728" y="3212975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687" name="순서도: 자기 디스크 13"/>
          <p:cNvGrpSpPr/>
          <p:nvPr/>
        </p:nvGrpSpPr>
        <p:grpSpPr>
          <a:xfrm>
            <a:off x="5015877" y="4802821"/>
            <a:ext cx="1371797" cy="1008793"/>
            <a:chOff x="-1" y="0"/>
            <a:chExt cx="1371796" cy="1008792"/>
          </a:xfrm>
        </p:grpSpPr>
        <p:grpSp>
          <p:nvGrpSpPr>
            <p:cNvPr id="685" name="그룹"/>
            <p:cNvGrpSpPr/>
            <p:nvPr/>
          </p:nvGrpSpPr>
          <p:grpSpPr>
            <a:xfrm>
              <a:off x="-2" y="-1"/>
              <a:ext cx="1371797" cy="1008794"/>
              <a:chOff x="0" y="0"/>
              <a:chExt cx="1371796" cy="1008792"/>
            </a:xfrm>
          </p:grpSpPr>
          <p:sp>
            <p:nvSpPr>
              <p:cNvPr id="683" name="도형"/>
              <p:cNvSpPr/>
              <p:nvPr/>
            </p:nvSpPr>
            <p:spPr>
              <a:xfrm>
                <a:off x="-1" y="-1"/>
                <a:ext cx="1371797" cy="1008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684" name="도형"/>
              <p:cNvSpPr/>
              <p:nvPr/>
            </p:nvSpPr>
            <p:spPr>
              <a:xfrm>
                <a:off x="-1" y="-1"/>
                <a:ext cx="1371797" cy="1008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686" name="train"/>
            <p:cNvSpPr txBox="1"/>
            <p:nvPr/>
          </p:nvSpPr>
          <p:spPr>
            <a:xfrm>
              <a:off x="14287" y="390339"/>
              <a:ext cx="1343220" cy="396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train</a:t>
              </a:r>
            </a:p>
          </p:txBody>
        </p:sp>
      </p:grpSp>
      <p:sp>
        <p:nvSpPr>
          <p:cNvPr id="688" name="아래쪽 화살표 14"/>
          <p:cNvSpPr/>
          <p:nvPr/>
        </p:nvSpPr>
        <p:spPr>
          <a:xfrm rot="10800000">
            <a:off x="5483933" y="4257052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689" name="아래쪽 화살표 15"/>
          <p:cNvSpPr/>
          <p:nvPr/>
        </p:nvSpPr>
        <p:spPr>
          <a:xfrm rot="10800000">
            <a:off x="5472207" y="2040757"/>
            <a:ext cx="432051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692" name="모서리가 둥근 직사각형 7"/>
          <p:cNvGrpSpPr/>
          <p:nvPr/>
        </p:nvGrpSpPr>
        <p:grpSpPr>
          <a:xfrm>
            <a:off x="4727847" y="1215510"/>
            <a:ext cx="1944219" cy="570371"/>
            <a:chOff x="0" y="0"/>
            <a:chExt cx="1944217" cy="570370"/>
          </a:xfrm>
        </p:grpSpPr>
        <p:sp>
          <p:nvSpPr>
            <p:cNvPr id="690" name="모서리가 둥근 직사각형"/>
            <p:cNvSpPr/>
            <p:nvPr/>
          </p:nvSpPr>
          <p:spPr>
            <a:xfrm>
              <a:off x="0" y="0"/>
              <a:ext cx="1944218" cy="570371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0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691" name="Trigger"/>
            <p:cNvSpPr txBox="1"/>
            <p:nvPr/>
          </p:nvSpPr>
          <p:spPr>
            <a:xfrm>
              <a:off x="34192" y="68014"/>
              <a:ext cx="1875833" cy="43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Trigger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97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Experiment</a:t>
            </a:r>
          </a:p>
        </p:txBody>
      </p:sp>
      <p:grpSp>
        <p:nvGrpSpPr>
          <p:cNvPr id="705" name="그룹 4"/>
          <p:cNvGrpSpPr/>
          <p:nvPr/>
        </p:nvGrpSpPr>
        <p:grpSpPr>
          <a:xfrm>
            <a:off x="1055440" y="2708917"/>
            <a:ext cx="1944219" cy="3102695"/>
            <a:chOff x="0" y="-1"/>
            <a:chExt cx="1944218" cy="3102693"/>
          </a:xfrm>
        </p:grpSpPr>
        <p:grpSp>
          <p:nvGrpSpPr>
            <p:cNvPr id="700" name="순서도: 자기 디스크 1"/>
            <p:cNvGrpSpPr/>
            <p:nvPr/>
          </p:nvGrpSpPr>
          <p:grpSpPr>
            <a:xfrm>
              <a:off x="286210" y="2093902"/>
              <a:ext cx="1371795" cy="1008791"/>
              <a:chOff x="-1" y="0"/>
              <a:chExt cx="1371794" cy="1008789"/>
            </a:xfrm>
          </p:grpSpPr>
          <p:sp>
            <p:nvSpPr>
              <p:cNvPr id="698" name="도형"/>
              <p:cNvSpPr/>
              <p:nvPr/>
            </p:nvSpPr>
            <p:spPr>
              <a:xfrm>
                <a:off x="-2" y="0"/>
                <a:ext cx="1371796" cy="1008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699" name="train"/>
              <p:cNvSpPr txBox="1"/>
              <p:nvPr/>
            </p:nvSpPr>
            <p:spPr>
              <a:xfrm>
                <a:off x="14287" y="390339"/>
                <a:ext cx="1343220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b="1" sz="1800">
                    <a:solidFill>
                      <a:srgbClr val="009999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train</a:t>
                </a:r>
              </a:p>
            </p:txBody>
          </p:sp>
        </p:grpSp>
        <p:grpSp>
          <p:nvGrpSpPr>
            <p:cNvPr id="703" name="모서리가 둥근 직사각형 2"/>
            <p:cNvGrpSpPr/>
            <p:nvPr/>
          </p:nvGrpSpPr>
          <p:grpSpPr>
            <a:xfrm>
              <a:off x="0" y="-2"/>
              <a:ext cx="1944219" cy="1328027"/>
              <a:chOff x="0" y="0"/>
              <a:chExt cx="1944218" cy="1328025"/>
            </a:xfrm>
          </p:grpSpPr>
          <p:sp>
            <p:nvSpPr>
              <p:cNvPr id="701" name="모서리가 둥근 직사각형"/>
              <p:cNvSpPr/>
              <p:nvPr/>
            </p:nvSpPr>
            <p:spPr>
              <a:xfrm>
                <a:off x="0" y="-1"/>
                <a:ext cx="1944219" cy="1328027"/>
              </a:xfrm>
              <a:prstGeom prst="roundRect">
                <a:avLst>
                  <a:gd name="adj" fmla="val 16667"/>
                </a:avLst>
              </a:prstGeom>
              <a:solidFill>
                <a:srgbClr val="009999"/>
              </a:solidFill>
              <a:ln w="12700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702" name="Model…"/>
              <p:cNvSpPr txBox="1"/>
              <p:nvPr/>
            </p:nvSpPr>
            <p:spPr>
              <a:xfrm>
                <a:off x="71178" y="110291"/>
                <a:ext cx="1801861" cy="1107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Model</a:t>
                </a:r>
              </a:p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(C)</a:t>
                </a:r>
              </a:p>
            </p:txBody>
          </p:sp>
        </p:grpSp>
        <p:sp>
          <p:nvSpPr>
            <p:cNvPr id="704" name="아래쪽 화살표 3"/>
            <p:cNvSpPr/>
            <p:nvPr/>
          </p:nvSpPr>
          <p:spPr>
            <a:xfrm rot="10800000">
              <a:off x="756085" y="1548132"/>
              <a:ext cx="432050" cy="432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</p:grpSp>
      <p:grpSp>
        <p:nvGrpSpPr>
          <p:cNvPr id="708" name="모서리가 둥근 직사각형 9"/>
          <p:cNvGrpSpPr/>
          <p:nvPr/>
        </p:nvGrpSpPr>
        <p:grpSpPr>
          <a:xfrm>
            <a:off x="4727847" y="2677041"/>
            <a:ext cx="1944219" cy="1328026"/>
            <a:chOff x="0" y="0"/>
            <a:chExt cx="1944217" cy="1328025"/>
          </a:xfrm>
        </p:grpSpPr>
        <p:sp>
          <p:nvSpPr>
            <p:cNvPr id="706" name="모서리가 둥근 직사각형"/>
            <p:cNvSpPr/>
            <p:nvPr/>
          </p:nvSpPr>
          <p:spPr>
            <a:xfrm>
              <a:off x="0" y="-1"/>
              <a:ext cx="1944218" cy="1328027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707" name="Model…"/>
            <p:cNvSpPr txBox="1"/>
            <p:nvPr/>
          </p:nvSpPr>
          <p:spPr>
            <a:xfrm>
              <a:off x="71178" y="110291"/>
              <a:ext cx="1801861" cy="1107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Model</a:t>
              </a:r>
            </a:p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(C)</a:t>
              </a:r>
            </a:p>
          </p:txBody>
        </p:sp>
      </p:grpSp>
      <p:sp>
        <p:nvSpPr>
          <p:cNvPr id="709" name="아래쪽 화살표 12"/>
          <p:cNvSpPr/>
          <p:nvPr/>
        </p:nvSpPr>
        <p:spPr>
          <a:xfrm rot="16200000">
            <a:off x="3647728" y="3212975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714" name="순서도: 자기 디스크 13"/>
          <p:cNvGrpSpPr/>
          <p:nvPr/>
        </p:nvGrpSpPr>
        <p:grpSpPr>
          <a:xfrm>
            <a:off x="5012238" y="4802821"/>
            <a:ext cx="1371797" cy="1008793"/>
            <a:chOff x="-1" y="0"/>
            <a:chExt cx="1371796" cy="1008792"/>
          </a:xfrm>
        </p:grpSpPr>
        <p:grpSp>
          <p:nvGrpSpPr>
            <p:cNvPr id="712" name="그룹"/>
            <p:cNvGrpSpPr/>
            <p:nvPr/>
          </p:nvGrpSpPr>
          <p:grpSpPr>
            <a:xfrm>
              <a:off x="-2" y="-1"/>
              <a:ext cx="1371797" cy="1008794"/>
              <a:chOff x="0" y="0"/>
              <a:chExt cx="1371796" cy="1008792"/>
            </a:xfrm>
          </p:grpSpPr>
          <p:sp>
            <p:nvSpPr>
              <p:cNvPr id="710" name="도형"/>
              <p:cNvSpPr/>
              <p:nvPr/>
            </p:nvSpPr>
            <p:spPr>
              <a:xfrm>
                <a:off x="-1" y="-1"/>
                <a:ext cx="1371797" cy="1008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711" name="도형"/>
              <p:cNvSpPr/>
              <p:nvPr/>
            </p:nvSpPr>
            <p:spPr>
              <a:xfrm>
                <a:off x="-1" y="-1"/>
                <a:ext cx="1371797" cy="1008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713" name="train"/>
            <p:cNvSpPr txBox="1"/>
            <p:nvPr/>
          </p:nvSpPr>
          <p:spPr>
            <a:xfrm>
              <a:off x="14287" y="390339"/>
              <a:ext cx="1343220" cy="396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train</a:t>
              </a:r>
            </a:p>
          </p:txBody>
        </p:sp>
      </p:grpSp>
      <p:sp>
        <p:nvSpPr>
          <p:cNvPr id="715" name="아래쪽 화살표 14"/>
          <p:cNvSpPr/>
          <p:nvPr/>
        </p:nvSpPr>
        <p:spPr>
          <a:xfrm rot="10800000">
            <a:off x="5483933" y="4257052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716" name="아래쪽 화살표 15"/>
          <p:cNvSpPr/>
          <p:nvPr/>
        </p:nvSpPr>
        <p:spPr>
          <a:xfrm rot="10800000">
            <a:off x="5472207" y="2040757"/>
            <a:ext cx="432051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719" name="모서리가 둥근 직사각형 7"/>
          <p:cNvGrpSpPr/>
          <p:nvPr/>
        </p:nvGrpSpPr>
        <p:grpSpPr>
          <a:xfrm>
            <a:off x="4727847" y="1215510"/>
            <a:ext cx="1944219" cy="570371"/>
            <a:chOff x="0" y="0"/>
            <a:chExt cx="1944217" cy="570370"/>
          </a:xfrm>
        </p:grpSpPr>
        <p:sp>
          <p:nvSpPr>
            <p:cNvPr id="717" name="모서리가 둥근 직사각형"/>
            <p:cNvSpPr/>
            <p:nvPr/>
          </p:nvSpPr>
          <p:spPr>
            <a:xfrm>
              <a:off x="0" y="0"/>
              <a:ext cx="1944218" cy="570371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0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718" name="Trigger"/>
            <p:cNvSpPr txBox="1"/>
            <p:nvPr/>
          </p:nvSpPr>
          <p:spPr>
            <a:xfrm>
              <a:off x="34192" y="68014"/>
              <a:ext cx="1875833" cy="43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Trigger</a:t>
              </a:r>
            </a:p>
          </p:txBody>
        </p:sp>
      </p:grpSp>
      <p:sp>
        <p:nvSpPr>
          <p:cNvPr id="720" name="아래쪽 화살표 18"/>
          <p:cNvSpPr/>
          <p:nvPr/>
        </p:nvSpPr>
        <p:spPr>
          <a:xfrm rot="16200000">
            <a:off x="7284132" y="1340767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725" name="순서도: 자기 디스크 19"/>
          <p:cNvGrpSpPr/>
          <p:nvPr/>
        </p:nvGrpSpPr>
        <p:grpSpPr>
          <a:xfrm>
            <a:off x="8112222" y="1124069"/>
            <a:ext cx="1371797" cy="1008791"/>
            <a:chOff x="-1" y="0"/>
            <a:chExt cx="1371796" cy="1008790"/>
          </a:xfrm>
        </p:grpSpPr>
        <p:grpSp>
          <p:nvGrpSpPr>
            <p:cNvPr id="723" name="그룹"/>
            <p:cNvGrpSpPr/>
            <p:nvPr/>
          </p:nvGrpSpPr>
          <p:grpSpPr>
            <a:xfrm>
              <a:off x="-2" y="0"/>
              <a:ext cx="1371797" cy="1008791"/>
              <a:chOff x="0" y="0"/>
              <a:chExt cx="1371796" cy="1008790"/>
            </a:xfrm>
          </p:grpSpPr>
          <p:sp>
            <p:nvSpPr>
              <p:cNvPr id="721" name="도형"/>
              <p:cNvSpPr/>
              <p:nvPr/>
            </p:nvSpPr>
            <p:spPr>
              <a:xfrm>
                <a:off x="-1" y="-1"/>
                <a:ext cx="1371797" cy="1008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722" name="도형"/>
              <p:cNvSpPr/>
              <p:nvPr/>
            </p:nvSpPr>
            <p:spPr>
              <a:xfrm>
                <a:off x="-1" y="-1"/>
                <a:ext cx="1371797" cy="1008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724" name="train"/>
            <p:cNvSpPr txBox="1"/>
            <p:nvPr/>
          </p:nvSpPr>
          <p:spPr>
            <a:xfrm>
              <a:off x="14287" y="390339"/>
              <a:ext cx="1343220" cy="396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train</a:t>
              </a:r>
            </a:p>
          </p:txBody>
        </p:sp>
      </p:grpSp>
      <p:grpSp>
        <p:nvGrpSpPr>
          <p:cNvPr id="730" name="순서도: 자기 디스크 20"/>
          <p:cNvGrpSpPr/>
          <p:nvPr/>
        </p:nvGrpSpPr>
        <p:grpSpPr>
          <a:xfrm>
            <a:off x="9840412" y="1121517"/>
            <a:ext cx="1371797" cy="940011"/>
            <a:chOff x="-1" y="0"/>
            <a:chExt cx="1371796" cy="940010"/>
          </a:xfrm>
        </p:grpSpPr>
        <p:grpSp>
          <p:nvGrpSpPr>
            <p:cNvPr id="728" name="그룹"/>
            <p:cNvGrpSpPr/>
            <p:nvPr/>
          </p:nvGrpSpPr>
          <p:grpSpPr>
            <a:xfrm>
              <a:off x="-2" y="0"/>
              <a:ext cx="1371797" cy="940011"/>
              <a:chOff x="0" y="0"/>
              <a:chExt cx="1371796" cy="940010"/>
            </a:xfrm>
          </p:grpSpPr>
          <p:sp>
            <p:nvSpPr>
              <p:cNvPr id="726" name="도형"/>
              <p:cNvSpPr/>
              <p:nvPr/>
            </p:nvSpPr>
            <p:spPr>
              <a:xfrm>
                <a:off x="-1" y="-1"/>
                <a:ext cx="1371797" cy="940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727" name="도형"/>
              <p:cNvSpPr/>
              <p:nvPr/>
            </p:nvSpPr>
            <p:spPr>
              <a:xfrm>
                <a:off x="-1" y="-1"/>
                <a:ext cx="1371797" cy="940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729" name="Adv Example"/>
            <p:cNvSpPr txBox="1"/>
            <p:nvPr/>
          </p:nvSpPr>
          <p:spPr>
            <a:xfrm>
              <a:off x="14287" y="197816"/>
              <a:ext cx="1343220" cy="701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lnSpc>
                  <a:spcPct val="100000"/>
                </a:lnSpc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Adv Example</a:t>
              </a:r>
            </a:p>
          </p:txBody>
        </p:sp>
      </p:grpSp>
      <p:grpSp>
        <p:nvGrpSpPr>
          <p:cNvPr id="733" name="모서리가 둥근 직사각형 21"/>
          <p:cNvGrpSpPr/>
          <p:nvPr/>
        </p:nvGrpSpPr>
        <p:grpSpPr>
          <a:xfrm>
            <a:off x="8760296" y="2677041"/>
            <a:ext cx="1944219" cy="1328026"/>
            <a:chOff x="0" y="0"/>
            <a:chExt cx="1944217" cy="1328025"/>
          </a:xfrm>
        </p:grpSpPr>
        <p:sp>
          <p:nvSpPr>
            <p:cNvPr id="731" name="모서리가 둥근 직사각형"/>
            <p:cNvSpPr/>
            <p:nvPr/>
          </p:nvSpPr>
          <p:spPr>
            <a:xfrm>
              <a:off x="0" y="-1"/>
              <a:ext cx="1944218" cy="1328027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732" name="Model…"/>
            <p:cNvSpPr txBox="1"/>
            <p:nvPr/>
          </p:nvSpPr>
          <p:spPr>
            <a:xfrm>
              <a:off x="71178" y="110291"/>
              <a:ext cx="1801861" cy="1107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Model</a:t>
              </a:r>
            </a:p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(C*)</a:t>
              </a:r>
            </a:p>
          </p:txBody>
        </p:sp>
      </p:grpSp>
      <p:sp>
        <p:nvSpPr>
          <p:cNvPr id="734" name="아래쪽 화살표 22"/>
          <p:cNvSpPr/>
          <p:nvPr/>
        </p:nvSpPr>
        <p:spPr>
          <a:xfrm>
            <a:off x="9516380" y="2088575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735" name="TextBox 23"/>
          <p:cNvSpPr txBox="1"/>
          <p:nvPr/>
        </p:nvSpPr>
        <p:spPr>
          <a:xfrm>
            <a:off x="7356140" y="4149081"/>
            <a:ext cx="4752530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2400">
                <a:solidFill>
                  <a:srgbClr val="FF0000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최종 모델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40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905255">
              <a:defRPr b="1" sz="2700">
                <a:solidFill>
                  <a:srgbClr val="003366"/>
                </a:solidFill>
                <a:latin typeface="배달의민족 주아"/>
                <a:ea typeface="배달의민족 주아"/>
                <a:cs typeface="배달의민족 주아"/>
                <a:sym typeface="배달의민족 주아"/>
              </a:defRPr>
            </a:lvl1pPr>
          </a:lstStyle>
          <a:p>
            <a:pPr/>
            <a:r>
              <a:t>Experiment</a:t>
            </a:r>
          </a:p>
        </p:txBody>
      </p:sp>
      <p:grpSp>
        <p:nvGrpSpPr>
          <p:cNvPr id="748" name="그룹 4"/>
          <p:cNvGrpSpPr/>
          <p:nvPr/>
        </p:nvGrpSpPr>
        <p:grpSpPr>
          <a:xfrm>
            <a:off x="1055440" y="2708917"/>
            <a:ext cx="1944219" cy="3102695"/>
            <a:chOff x="0" y="-1"/>
            <a:chExt cx="1944218" cy="3102693"/>
          </a:xfrm>
        </p:grpSpPr>
        <p:grpSp>
          <p:nvGrpSpPr>
            <p:cNvPr id="743" name="순서도: 자기 디스크 1"/>
            <p:cNvGrpSpPr/>
            <p:nvPr/>
          </p:nvGrpSpPr>
          <p:grpSpPr>
            <a:xfrm>
              <a:off x="286210" y="2093902"/>
              <a:ext cx="1371795" cy="1008791"/>
              <a:chOff x="-1" y="0"/>
              <a:chExt cx="1371794" cy="1008789"/>
            </a:xfrm>
          </p:grpSpPr>
          <p:sp>
            <p:nvSpPr>
              <p:cNvPr id="741" name="도형"/>
              <p:cNvSpPr/>
              <p:nvPr/>
            </p:nvSpPr>
            <p:spPr>
              <a:xfrm>
                <a:off x="-2" y="0"/>
                <a:ext cx="1371796" cy="1008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742" name="train"/>
              <p:cNvSpPr txBox="1"/>
              <p:nvPr/>
            </p:nvSpPr>
            <p:spPr>
              <a:xfrm>
                <a:off x="14287" y="390339"/>
                <a:ext cx="1343220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b="1" sz="1800">
                    <a:solidFill>
                      <a:srgbClr val="009999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train</a:t>
                </a:r>
              </a:p>
            </p:txBody>
          </p:sp>
        </p:grpSp>
        <p:grpSp>
          <p:nvGrpSpPr>
            <p:cNvPr id="746" name="모서리가 둥근 직사각형 2"/>
            <p:cNvGrpSpPr/>
            <p:nvPr/>
          </p:nvGrpSpPr>
          <p:grpSpPr>
            <a:xfrm>
              <a:off x="0" y="-2"/>
              <a:ext cx="1944219" cy="1328027"/>
              <a:chOff x="0" y="0"/>
              <a:chExt cx="1944218" cy="1328025"/>
            </a:xfrm>
          </p:grpSpPr>
          <p:sp>
            <p:nvSpPr>
              <p:cNvPr id="744" name="모서리가 둥근 직사각형"/>
              <p:cNvSpPr/>
              <p:nvPr/>
            </p:nvSpPr>
            <p:spPr>
              <a:xfrm>
                <a:off x="0" y="-1"/>
                <a:ext cx="1944219" cy="1328027"/>
              </a:xfrm>
              <a:prstGeom prst="roundRect">
                <a:avLst>
                  <a:gd name="adj" fmla="val 16667"/>
                </a:avLst>
              </a:prstGeom>
              <a:solidFill>
                <a:srgbClr val="009999"/>
              </a:solidFill>
              <a:ln w="12700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745" name="Model…"/>
              <p:cNvSpPr txBox="1"/>
              <p:nvPr/>
            </p:nvSpPr>
            <p:spPr>
              <a:xfrm>
                <a:off x="71178" y="110291"/>
                <a:ext cx="1801861" cy="1107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Model</a:t>
                </a:r>
              </a:p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(C)</a:t>
                </a:r>
              </a:p>
            </p:txBody>
          </p:sp>
        </p:grpSp>
        <p:sp>
          <p:nvSpPr>
            <p:cNvPr id="747" name="아래쪽 화살표 3"/>
            <p:cNvSpPr/>
            <p:nvPr/>
          </p:nvSpPr>
          <p:spPr>
            <a:xfrm rot="10800000">
              <a:off x="756085" y="1548132"/>
              <a:ext cx="432050" cy="432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</p:grpSp>
      <p:grpSp>
        <p:nvGrpSpPr>
          <p:cNvPr id="751" name="모서리가 둥근 직사각형 9"/>
          <p:cNvGrpSpPr/>
          <p:nvPr/>
        </p:nvGrpSpPr>
        <p:grpSpPr>
          <a:xfrm>
            <a:off x="4727847" y="2677041"/>
            <a:ext cx="1944219" cy="1328026"/>
            <a:chOff x="0" y="0"/>
            <a:chExt cx="1944217" cy="1328025"/>
          </a:xfrm>
        </p:grpSpPr>
        <p:sp>
          <p:nvSpPr>
            <p:cNvPr id="749" name="모서리가 둥근 직사각형"/>
            <p:cNvSpPr/>
            <p:nvPr/>
          </p:nvSpPr>
          <p:spPr>
            <a:xfrm>
              <a:off x="0" y="-1"/>
              <a:ext cx="1944218" cy="1328027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750" name="Model…"/>
            <p:cNvSpPr txBox="1"/>
            <p:nvPr/>
          </p:nvSpPr>
          <p:spPr>
            <a:xfrm>
              <a:off x="71178" y="110291"/>
              <a:ext cx="1801861" cy="1107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Model</a:t>
              </a:r>
            </a:p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(C)</a:t>
              </a:r>
            </a:p>
          </p:txBody>
        </p:sp>
      </p:grpSp>
      <p:sp>
        <p:nvSpPr>
          <p:cNvPr id="752" name="아래쪽 화살표 12"/>
          <p:cNvSpPr/>
          <p:nvPr/>
        </p:nvSpPr>
        <p:spPr>
          <a:xfrm rot="16200000">
            <a:off x="3647728" y="3212975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757" name="순서도: 자기 디스크 13"/>
          <p:cNvGrpSpPr/>
          <p:nvPr/>
        </p:nvGrpSpPr>
        <p:grpSpPr>
          <a:xfrm>
            <a:off x="5012238" y="4802821"/>
            <a:ext cx="1371797" cy="1008793"/>
            <a:chOff x="-1" y="0"/>
            <a:chExt cx="1371796" cy="1008792"/>
          </a:xfrm>
        </p:grpSpPr>
        <p:grpSp>
          <p:nvGrpSpPr>
            <p:cNvPr id="755" name="그룹"/>
            <p:cNvGrpSpPr/>
            <p:nvPr/>
          </p:nvGrpSpPr>
          <p:grpSpPr>
            <a:xfrm>
              <a:off x="-2" y="-1"/>
              <a:ext cx="1371797" cy="1008794"/>
              <a:chOff x="0" y="0"/>
              <a:chExt cx="1371796" cy="1008792"/>
            </a:xfrm>
          </p:grpSpPr>
          <p:sp>
            <p:nvSpPr>
              <p:cNvPr id="753" name="도형"/>
              <p:cNvSpPr/>
              <p:nvPr/>
            </p:nvSpPr>
            <p:spPr>
              <a:xfrm>
                <a:off x="-1" y="-1"/>
                <a:ext cx="1371797" cy="1008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754" name="도형"/>
              <p:cNvSpPr/>
              <p:nvPr/>
            </p:nvSpPr>
            <p:spPr>
              <a:xfrm>
                <a:off x="-1" y="-1"/>
                <a:ext cx="1371797" cy="1008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756" name="train"/>
            <p:cNvSpPr txBox="1"/>
            <p:nvPr/>
          </p:nvSpPr>
          <p:spPr>
            <a:xfrm>
              <a:off x="14287" y="390339"/>
              <a:ext cx="1343220" cy="396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train</a:t>
              </a:r>
            </a:p>
          </p:txBody>
        </p:sp>
      </p:grpSp>
      <p:sp>
        <p:nvSpPr>
          <p:cNvPr id="758" name="아래쪽 화살표 14"/>
          <p:cNvSpPr/>
          <p:nvPr/>
        </p:nvSpPr>
        <p:spPr>
          <a:xfrm rot="10800000">
            <a:off x="5483933" y="4257052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759" name="아래쪽 화살표 15"/>
          <p:cNvSpPr/>
          <p:nvPr/>
        </p:nvSpPr>
        <p:spPr>
          <a:xfrm rot="10800000">
            <a:off x="5472207" y="2040757"/>
            <a:ext cx="432051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762" name="모서리가 둥근 직사각형 7"/>
          <p:cNvGrpSpPr/>
          <p:nvPr/>
        </p:nvGrpSpPr>
        <p:grpSpPr>
          <a:xfrm>
            <a:off x="4727847" y="1215510"/>
            <a:ext cx="1944219" cy="570371"/>
            <a:chOff x="0" y="0"/>
            <a:chExt cx="1944217" cy="570370"/>
          </a:xfrm>
        </p:grpSpPr>
        <p:sp>
          <p:nvSpPr>
            <p:cNvPr id="760" name="모서리가 둥근 직사각형"/>
            <p:cNvSpPr/>
            <p:nvPr/>
          </p:nvSpPr>
          <p:spPr>
            <a:xfrm>
              <a:off x="0" y="0"/>
              <a:ext cx="1944218" cy="570371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0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761" name="Trigger"/>
            <p:cNvSpPr txBox="1"/>
            <p:nvPr/>
          </p:nvSpPr>
          <p:spPr>
            <a:xfrm>
              <a:off x="34192" y="68014"/>
              <a:ext cx="1875833" cy="43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Trigger</a:t>
              </a:r>
            </a:p>
          </p:txBody>
        </p:sp>
      </p:grpSp>
      <p:sp>
        <p:nvSpPr>
          <p:cNvPr id="763" name="아래쪽 화살표 18"/>
          <p:cNvSpPr/>
          <p:nvPr/>
        </p:nvSpPr>
        <p:spPr>
          <a:xfrm rot="16200000">
            <a:off x="7284132" y="1340767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768" name="순서도: 자기 디스크 19"/>
          <p:cNvGrpSpPr/>
          <p:nvPr/>
        </p:nvGrpSpPr>
        <p:grpSpPr>
          <a:xfrm>
            <a:off x="8112222" y="1124069"/>
            <a:ext cx="1371797" cy="1008791"/>
            <a:chOff x="-1" y="0"/>
            <a:chExt cx="1371796" cy="1008790"/>
          </a:xfrm>
        </p:grpSpPr>
        <p:grpSp>
          <p:nvGrpSpPr>
            <p:cNvPr id="766" name="그룹"/>
            <p:cNvGrpSpPr/>
            <p:nvPr/>
          </p:nvGrpSpPr>
          <p:grpSpPr>
            <a:xfrm>
              <a:off x="-2" y="0"/>
              <a:ext cx="1371797" cy="1008791"/>
              <a:chOff x="0" y="0"/>
              <a:chExt cx="1371796" cy="1008790"/>
            </a:xfrm>
          </p:grpSpPr>
          <p:sp>
            <p:nvSpPr>
              <p:cNvPr id="764" name="도형"/>
              <p:cNvSpPr/>
              <p:nvPr/>
            </p:nvSpPr>
            <p:spPr>
              <a:xfrm>
                <a:off x="-1" y="-1"/>
                <a:ext cx="1371797" cy="1008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765" name="도형"/>
              <p:cNvSpPr/>
              <p:nvPr/>
            </p:nvSpPr>
            <p:spPr>
              <a:xfrm>
                <a:off x="-1" y="-1"/>
                <a:ext cx="1371797" cy="1008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767" name="train"/>
            <p:cNvSpPr txBox="1"/>
            <p:nvPr/>
          </p:nvSpPr>
          <p:spPr>
            <a:xfrm>
              <a:off x="14287" y="390339"/>
              <a:ext cx="1343220" cy="396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train</a:t>
              </a:r>
            </a:p>
          </p:txBody>
        </p:sp>
      </p:grpSp>
      <p:grpSp>
        <p:nvGrpSpPr>
          <p:cNvPr id="773" name="순서도: 자기 디스크 20"/>
          <p:cNvGrpSpPr/>
          <p:nvPr/>
        </p:nvGrpSpPr>
        <p:grpSpPr>
          <a:xfrm>
            <a:off x="9840412" y="1121517"/>
            <a:ext cx="1371797" cy="940011"/>
            <a:chOff x="-1" y="0"/>
            <a:chExt cx="1371796" cy="940010"/>
          </a:xfrm>
        </p:grpSpPr>
        <p:grpSp>
          <p:nvGrpSpPr>
            <p:cNvPr id="771" name="그룹"/>
            <p:cNvGrpSpPr/>
            <p:nvPr/>
          </p:nvGrpSpPr>
          <p:grpSpPr>
            <a:xfrm>
              <a:off x="-2" y="0"/>
              <a:ext cx="1371797" cy="940011"/>
              <a:chOff x="0" y="0"/>
              <a:chExt cx="1371796" cy="940010"/>
            </a:xfrm>
          </p:grpSpPr>
          <p:sp>
            <p:nvSpPr>
              <p:cNvPr id="769" name="도형"/>
              <p:cNvSpPr/>
              <p:nvPr/>
            </p:nvSpPr>
            <p:spPr>
              <a:xfrm>
                <a:off x="-1" y="-1"/>
                <a:ext cx="1371797" cy="940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770" name="도형"/>
              <p:cNvSpPr/>
              <p:nvPr/>
            </p:nvSpPr>
            <p:spPr>
              <a:xfrm>
                <a:off x="-1" y="-1"/>
                <a:ext cx="1371797" cy="940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772" name="Adv Example"/>
            <p:cNvSpPr txBox="1"/>
            <p:nvPr/>
          </p:nvSpPr>
          <p:spPr>
            <a:xfrm>
              <a:off x="14287" y="197816"/>
              <a:ext cx="1343220" cy="701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lnSpc>
                  <a:spcPct val="100000"/>
                </a:lnSpc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Adv Example</a:t>
              </a:r>
            </a:p>
          </p:txBody>
        </p:sp>
      </p:grpSp>
      <p:grpSp>
        <p:nvGrpSpPr>
          <p:cNvPr id="776" name="모서리가 둥근 직사각형 21"/>
          <p:cNvGrpSpPr/>
          <p:nvPr/>
        </p:nvGrpSpPr>
        <p:grpSpPr>
          <a:xfrm>
            <a:off x="8760296" y="2677041"/>
            <a:ext cx="1944219" cy="1328026"/>
            <a:chOff x="0" y="0"/>
            <a:chExt cx="1944217" cy="1328025"/>
          </a:xfrm>
        </p:grpSpPr>
        <p:sp>
          <p:nvSpPr>
            <p:cNvPr id="774" name="모서리가 둥근 직사각형"/>
            <p:cNvSpPr/>
            <p:nvPr/>
          </p:nvSpPr>
          <p:spPr>
            <a:xfrm>
              <a:off x="0" y="-1"/>
              <a:ext cx="1944218" cy="1328027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775" name="Model…"/>
            <p:cNvSpPr txBox="1"/>
            <p:nvPr/>
          </p:nvSpPr>
          <p:spPr>
            <a:xfrm>
              <a:off x="71178" y="110291"/>
              <a:ext cx="1801861" cy="1107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Model</a:t>
              </a:r>
            </a:p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(C*)</a:t>
              </a:r>
            </a:p>
          </p:txBody>
        </p:sp>
      </p:grpSp>
      <p:sp>
        <p:nvSpPr>
          <p:cNvPr id="777" name="아래쪽 화살표 22"/>
          <p:cNvSpPr/>
          <p:nvPr/>
        </p:nvSpPr>
        <p:spPr>
          <a:xfrm>
            <a:off x="9516380" y="2088575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778" name="TextBox 23"/>
          <p:cNvSpPr txBox="1"/>
          <p:nvPr/>
        </p:nvSpPr>
        <p:spPr>
          <a:xfrm>
            <a:off x="7356140" y="4149081"/>
            <a:ext cx="4752530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2400">
                <a:solidFill>
                  <a:srgbClr val="FF0000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최종 모델</a:t>
            </a:r>
          </a:p>
        </p:txBody>
      </p:sp>
      <p:sp>
        <p:nvSpPr>
          <p:cNvPr id="779" name="직사각형 5"/>
          <p:cNvSpPr/>
          <p:nvPr/>
        </p:nvSpPr>
        <p:spPr>
          <a:xfrm>
            <a:off x="911422" y="2520623"/>
            <a:ext cx="2232251" cy="1628459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780" name="직사각형 24"/>
          <p:cNvSpPr/>
          <p:nvPr/>
        </p:nvSpPr>
        <p:spPr>
          <a:xfrm>
            <a:off x="8616280" y="2532325"/>
            <a:ext cx="2232250" cy="1628459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5" y="0"/>
            <a:ext cx="61293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Rectangle 2"/>
          <p:cNvSpPr/>
          <p:nvPr/>
        </p:nvSpPr>
        <p:spPr>
          <a:xfrm>
            <a:off x="3173" y="-9525"/>
            <a:ext cx="6129342" cy="6856413"/>
          </a:xfrm>
          <a:prstGeom prst="rect">
            <a:avLst/>
          </a:prstGeom>
          <a:solidFill>
            <a:srgbClr val="0D0D0D">
              <a:alpha val="2980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572" name="Line 3"/>
          <p:cNvSpPr/>
          <p:nvPr/>
        </p:nvSpPr>
        <p:spPr>
          <a:xfrm>
            <a:off x="965199" y="1584325"/>
            <a:ext cx="2968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573" name="Text Box 4"/>
          <p:cNvSpPr txBox="1"/>
          <p:nvPr/>
        </p:nvSpPr>
        <p:spPr>
          <a:xfrm>
            <a:off x="965200" y="1654493"/>
            <a:ext cx="5129213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l">
              <a:defRPr b="1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Table of Contents</a:t>
            </a:r>
          </a:p>
        </p:txBody>
      </p:sp>
      <p:sp>
        <p:nvSpPr>
          <p:cNvPr id="574" name="Text Box 5"/>
          <p:cNvSpPr txBox="1"/>
          <p:nvPr/>
        </p:nvSpPr>
        <p:spPr>
          <a:xfrm>
            <a:off x="7070725" y="2276873"/>
            <a:ext cx="4144963" cy="440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l">
              <a:defRPr b="1" sz="3000">
                <a:solidFill>
                  <a:srgbClr val="747A8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1.</a:t>
            </a:r>
            <a:r>
              <a:rPr>
                <a:solidFill>
                  <a:srgbClr val="FFFFFF"/>
                </a:solidFill>
              </a:rPr>
              <a:t> Generalization</a:t>
            </a:r>
          </a:p>
          <a:p>
            <a:pPr algn="l">
              <a:defRPr b="1" sz="3000">
                <a:solidFill>
                  <a:srgbClr val="747A8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2.</a:t>
            </a:r>
            <a:r>
              <a:rPr>
                <a:solidFill>
                  <a:srgbClr val="FFFFFF"/>
                </a:solidFill>
              </a:rPr>
              <a:t> Adversarial Attack</a:t>
            </a:r>
            <a:endParaRPr>
              <a:solidFill>
                <a:srgbClr val="00B7E4"/>
              </a:solidFill>
            </a:endParaRPr>
          </a:p>
          <a:p>
            <a:pPr algn="l">
              <a:defRPr b="1" sz="3000">
                <a:solidFill>
                  <a:srgbClr val="747A8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3. </a:t>
            </a:r>
            <a:r>
              <a:rPr>
                <a:solidFill>
                  <a:srgbClr val="FFFFFF"/>
                </a:solidFill>
              </a:rPr>
              <a:t>Hypothesis</a:t>
            </a:r>
          </a:p>
          <a:p>
            <a:pPr algn="l">
              <a:defRPr b="1" sz="3000">
                <a:solidFill>
                  <a:srgbClr val="747A8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4. </a:t>
            </a:r>
            <a:r>
              <a:rPr>
                <a:solidFill>
                  <a:srgbClr val="FFFFFF"/>
                </a:solidFill>
              </a:rPr>
              <a:t>Experiment</a:t>
            </a:r>
            <a:endParaRPr>
              <a:solidFill>
                <a:srgbClr val="00B7E4"/>
              </a:solidFill>
            </a:endParaRPr>
          </a:p>
          <a:p>
            <a:pPr algn="l">
              <a:defRPr b="1" sz="3000">
                <a:solidFill>
                  <a:srgbClr val="757A8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5</a:t>
            </a:r>
            <a:r>
              <a:rPr>
                <a:solidFill>
                  <a:srgbClr val="747A8F"/>
                </a:solidFill>
              </a:rPr>
              <a:t>. </a:t>
            </a:r>
            <a:r>
              <a:rPr>
                <a:solidFill>
                  <a:srgbClr val="FFFFFF"/>
                </a:solidFill>
              </a:rPr>
              <a:t>Conclusion</a:t>
            </a:r>
            <a:endParaRPr>
              <a:solidFill>
                <a:srgbClr val="FFFFFF"/>
              </a:solidFill>
            </a:endParaRPr>
          </a:p>
          <a:p>
            <a:pPr marL="158750" indent="-158750" algn="l">
              <a:defRPr b="1" sz="3000">
                <a:solidFill>
                  <a:srgbClr val="757A8F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6</a:t>
            </a:r>
            <a:r>
              <a:rPr>
                <a:solidFill>
                  <a:srgbClr val="747A8F"/>
                </a:solidFill>
              </a:rPr>
              <a:t>.</a:t>
            </a:r>
            <a:r>
              <a:rPr>
                <a:solidFill>
                  <a:srgbClr val="FFFFFF"/>
                </a:solidFill>
              </a:rPr>
              <a:t> 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TextBox 6"/>
          <p:cNvSpPr txBox="1"/>
          <p:nvPr/>
        </p:nvSpPr>
        <p:spPr>
          <a:xfrm>
            <a:off x="-3" y="1052737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Trigger 생성시 제약조건</a:t>
            </a:r>
          </a:p>
        </p:txBody>
      </p:sp>
      <p:sp>
        <p:nvSpPr>
          <p:cNvPr id="785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86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Experiment</a:t>
            </a:r>
          </a:p>
        </p:txBody>
      </p:sp>
      <p:grpSp>
        <p:nvGrpSpPr>
          <p:cNvPr id="801" name="그룹 3"/>
          <p:cNvGrpSpPr/>
          <p:nvPr/>
        </p:nvGrpSpPr>
        <p:grpSpPr>
          <a:xfrm>
            <a:off x="234568" y="1988839"/>
            <a:ext cx="4752533" cy="4110011"/>
            <a:chOff x="-1" y="0"/>
            <a:chExt cx="4752532" cy="4110010"/>
          </a:xfrm>
        </p:grpSpPr>
        <p:sp>
          <p:nvSpPr>
            <p:cNvPr id="787" name="타원 2"/>
            <p:cNvSpPr/>
            <p:nvPr/>
          </p:nvSpPr>
          <p:spPr>
            <a:xfrm>
              <a:off x="540060" y="-1"/>
              <a:ext cx="3672411" cy="4104459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  <p:sp>
          <p:nvSpPr>
            <p:cNvPr id="788" name="직사각형 1"/>
            <p:cNvSpPr txBox="1"/>
            <p:nvPr/>
          </p:nvSpPr>
          <p:spPr>
            <a:xfrm>
              <a:off x="1116123" y="721028"/>
              <a:ext cx="950137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뿌듯</a:t>
              </a:r>
            </a:p>
          </p:txBody>
        </p:sp>
        <p:sp>
          <p:nvSpPr>
            <p:cNvPr id="789" name="직사각형 8"/>
            <p:cNvSpPr txBox="1"/>
            <p:nvPr/>
          </p:nvSpPr>
          <p:spPr>
            <a:xfrm>
              <a:off x="1116123" y="1261670"/>
              <a:ext cx="950137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감명</a:t>
              </a:r>
            </a:p>
          </p:txBody>
        </p:sp>
        <p:sp>
          <p:nvSpPr>
            <p:cNvPr id="790" name="직사각형 9"/>
            <p:cNvSpPr txBox="1"/>
            <p:nvPr/>
          </p:nvSpPr>
          <p:spPr>
            <a:xfrm>
              <a:off x="1116123" y="1764565"/>
              <a:ext cx="950137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행복</a:t>
              </a:r>
            </a:p>
          </p:txBody>
        </p:sp>
        <p:sp>
          <p:nvSpPr>
            <p:cNvPr id="791" name="직사각형 10"/>
            <p:cNvSpPr txBox="1"/>
            <p:nvPr/>
          </p:nvSpPr>
          <p:spPr>
            <a:xfrm>
              <a:off x="2376265" y="830783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고마워</a:t>
              </a:r>
            </a:p>
          </p:txBody>
        </p:sp>
        <p:sp>
          <p:nvSpPr>
            <p:cNvPr id="792" name="직사각형 11"/>
            <p:cNvSpPr txBox="1"/>
            <p:nvPr/>
          </p:nvSpPr>
          <p:spPr>
            <a:xfrm>
              <a:off x="2376265" y="1371425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극찬</a:t>
              </a:r>
            </a:p>
          </p:txBody>
        </p:sp>
        <p:sp>
          <p:nvSpPr>
            <p:cNvPr id="793" name="직사각형 12"/>
            <p:cNvSpPr txBox="1"/>
            <p:nvPr/>
          </p:nvSpPr>
          <p:spPr>
            <a:xfrm>
              <a:off x="2376265" y="1874320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빈곤</a:t>
              </a:r>
            </a:p>
          </p:txBody>
        </p:sp>
        <p:sp>
          <p:nvSpPr>
            <p:cNvPr id="794" name="직사각형 13"/>
            <p:cNvSpPr txBox="1"/>
            <p:nvPr/>
          </p:nvSpPr>
          <p:spPr>
            <a:xfrm>
              <a:off x="1116123" y="2279726"/>
              <a:ext cx="950137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불우</a:t>
              </a:r>
            </a:p>
          </p:txBody>
        </p:sp>
        <p:sp>
          <p:nvSpPr>
            <p:cNvPr id="795" name="직사각형 14"/>
            <p:cNvSpPr txBox="1"/>
            <p:nvPr/>
          </p:nvSpPr>
          <p:spPr>
            <a:xfrm>
              <a:off x="1116123" y="2782621"/>
              <a:ext cx="950137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되돌아</a:t>
              </a:r>
            </a:p>
          </p:txBody>
        </p:sp>
        <p:sp>
          <p:nvSpPr>
            <p:cNvPr id="796" name="직사각형 15"/>
            <p:cNvSpPr txBox="1"/>
            <p:nvPr/>
          </p:nvSpPr>
          <p:spPr>
            <a:xfrm>
              <a:off x="2376265" y="2389481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어려워질</a:t>
              </a:r>
            </a:p>
          </p:txBody>
        </p:sp>
        <p:sp>
          <p:nvSpPr>
            <p:cNvPr id="797" name="직사각형 16"/>
            <p:cNvSpPr txBox="1"/>
            <p:nvPr/>
          </p:nvSpPr>
          <p:spPr>
            <a:xfrm>
              <a:off x="2376265" y="2892376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비자</a:t>
              </a:r>
            </a:p>
          </p:txBody>
        </p:sp>
        <p:sp>
          <p:nvSpPr>
            <p:cNvPr id="798" name="TextBox 17"/>
            <p:cNvSpPr txBox="1"/>
            <p:nvPr/>
          </p:nvSpPr>
          <p:spPr>
            <a:xfrm>
              <a:off x="-2" y="24402"/>
              <a:ext cx="4752533" cy="863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Klue/roberta-base tokenizer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vocab</a:t>
              </a:r>
            </a:p>
          </p:txBody>
        </p:sp>
        <p:sp>
          <p:nvSpPr>
            <p:cNvPr id="799" name="직사각형 18"/>
            <p:cNvSpPr txBox="1"/>
            <p:nvPr/>
          </p:nvSpPr>
          <p:spPr>
            <a:xfrm>
              <a:off x="1476164" y="3066072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  <p:sp>
          <p:nvSpPr>
            <p:cNvPr id="800" name="직사각형 20"/>
            <p:cNvSpPr txBox="1"/>
            <p:nvPr/>
          </p:nvSpPr>
          <p:spPr>
            <a:xfrm>
              <a:off x="2770665" y="3218471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TextBox 6"/>
          <p:cNvSpPr txBox="1"/>
          <p:nvPr/>
        </p:nvSpPr>
        <p:spPr>
          <a:xfrm>
            <a:off x="-3" y="1052737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Trigger 생성시 제약조건</a:t>
            </a:r>
          </a:p>
        </p:txBody>
      </p:sp>
      <p:sp>
        <p:nvSpPr>
          <p:cNvPr id="806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07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Experiment</a:t>
            </a:r>
          </a:p>
        </p:txBody>
      </p:sp>
      <p:grpSp>
        <p:nvGrpSpPr>
          <p:cNvPr id="818" name="그룹"/>
          <p:cNvGrpSpPr/>
          <p:nvPr/>
        </p:nvGrpSpPr>
        <p:grpSpPr>
          <a:xfrm>
            <a:off x="3701014" y="1654522"/>
            <a:ext cx="4765233" cy="4955908"/>
            <a:chOff x="-1" y="0"/>
            <a:chExt cx="4765232" cy="4955905"/>
          </a:xfrm>
        </p:grpSpPr>
        <p:grpSp>
          <p:nvGrpSpPr>
            <p:cNvPr id="810" name="그룹 5"/>
            <p:cNvGrpSpPr/>
            <p:nvPr/>
          </p:nvGrpSpPr>
          <p:grpSpPr>
            <a:xfrm>
              <a:off x="-2" y="-1"/>
              <a:ext cx="4752535" cy="4414060"/>
              <a:chOff x="-1" y="0"/>
              <a:chExt cx="4752533" cy="4414059"/>
            </a:xfrm>
          </p:grpSpPr>
          <p:sp>
            <p:nvSpPr>
              <p:cNvPr id="808" name="직사각형 4"/>
              <p:cNvSpPr/>
              <p:nvPr/>
            </p:nvSpPr>
            <p:spPr>
              <a:xfrm>
                <a:off x="1584177" y="334315"/>
                <a:ext cx="1584179" cy="4079745"/>
              </a:xfrm>
              <a:prstGeom prst="rect">
                <a:avLst/>
              </a:prstGeom>
              <a:solidFill>
                <a:srgbClr val="BABABA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B7E4"/>
                    </a:solidFill>
                    <a:latin typeface="배달의민족 주아 OTF"/>
                    <a:ea typeface="배달의민족 주아 OTF"/>
                    <a:cs typeface="배달의민족 주아 OTF"/>
                    <a:sym typeface="배달의민족 주아 OTF"/>
                  </a:defRPr>
                </a:pPr>
              </a:p>
            </p:txBody>
          </p:sp>
          <p:sp>
            <p:nvSpPr>
              <p:cNvPr id="809" name="TextBox 22"/>
              <p:cNvSpPr txBox="1"/>
              <p:nvPr/>
            </p:nvSpPr>
            <p:spPr>
              <a:xfrm>
                <a:off x="-2" y="-1"/>
                <a:ext cx="4752535" cy="8254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90000"/>
                  </a:lnSpc>
                  <a:defRPr b="1" sz="2400"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SentenceBERT</a:t>
                </a:r>
                <a:endParaRPr>
                  <a:latin typeface="배달의민족 주아"/>
                  <a:ea typeface="배달의민족 주아"/>
                  <a:cs typeface="배달의민족 주아"/>
                  <a:sym typeface="배달의민족 주아"/>
                </a:endParaRPr>
              </a:p>
              <a:p>
                <a:pPr>
                  <a:lnSpc>
                    <a:spcPct val="90000"/>
                  </a:lnSpc>
                  <a:defRPr b="1" sz="2400"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  <a:r>
                  <a:t>Filtering</a:t>
                </a:r>
              </a:p>
            </p:txBody>
          </p:sp>
        </p:grpSp>
        <p:sp>
          <p:nvSpPr>
            <p:cNvPr id="811" name="직사각형 39"/>
            <p:cNvSpPr txBox="1"/>
            <p:nvPr/>
          </p:nvSpPr>
          <p:spPr>
            <a:xfrm>
              <a:off x="1941531" y="1066924"/>
              <a:ext cx="95013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감격</a:t>
              </a:r>
            </a:p>
          </p:txBody>
        </p:sp>
        <p:sp>
          <p:nvSpPr>
            <p:cNvPr id="812" name="직사각형 40"/>
            <p:cNvSpPr txBox="1"/>
            <p:nvPr/>
          </p:nvSpPr>
          <p:spPr>
            <a:xfrm>
              <a:off x="1882039" y="1607566"/>
              <a:ext cx="1117659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거북하거나</a:t>
              </a:r>
            </a:p>
          </p:txBody>
        </p:sp>
        <p:sp>
          <p:nvSpPr>
            <p:cNvPr id="813" name="직사각형 41"/>
            <p:cNvSpPr txBox="1"/>
            <p:nvPr/>
          </p:nvSpPr>
          <p:spPr>
            <a:xfrm>
              <a:off x="1941531" y="2110461"/>
              <a:ext cx="95013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괴롭다</a:t>
              </a:r>
            </a:p>
          </p:txBody>
        </p:sp>
        <p:sp>
          <p:nvSpPr>
            <p:cNvPr id="814" name="직사각형 42"/>
            <p:cNvSpPr txBox="1"/>
            <p:nvPr/>
          </p:nvSpPr>
          <p:spPr>
            <a:xfrm>
              <a:off x="1572208" y="2625622"/>
              <a:ext cx="159277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곧잘 흥분하는</a:t>
              </a:r>
            </a:p>
          </p:txBody>
        </p:sp>
        <p:sp>
          <p:nvSpPr>
            <p:cNvPr id="815" name="직사각형 43"/>
            <p:cNvSpPr txBox="1"/>
            <p:nvPr/>
          </p:nvSpPr>
          <p:spPr>
            <a:xfrm>
              <a:off x="1941531" y="3128517"/>
              <a:ext cx="95013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교만함</a:t>
              </a:r>
            </a:p>
          </p:txBody>
        </p:sp>
        <p:sp>
          <p:nvSpPr>
            <p:cNvPr id="816" name="직사각형 44"/>
            <p:cNvSpPr txBox="1"/>
            <p:nvPr/>
          </p:nvSpPr>
          <p:spPr>
            <a:xfrm>
              <a:off x="2335932" y="3454612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  <p:sp>
          <p:nvSpPr>
            <p:cNvPr id="817" name="TextBox 45"/>
            <p:cNvSpPr txBox="1"/>
            <p:nvPr/>
          </p:nvSpPr>
          <p:spPr>
            <a:xfrm>
              <a:off x="12699" y="4237086"/>
              <a:ext cx="4752533" cy="71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90000"/>
                </a:lnSpc>
                <a:defRPr b="1" sz="19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군산대 한국어 감성사전</a:t>
              </a:r>
            </a:p>
            <a:p>
              <a:pPr>
                <a:lnSpc>
                  <a:spcPct val="90000"/>
                </a:lnSpc>
                <a:defRPr b="1" sz="19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영어 감성사전</a:t>
              </a:r>
            </a:p>
          </p:txBody>
        </p:sp>
      </p:grpSp>
      <p:grpSp>
        <p:nvGrpSpPr>
          <p:cNvPr id="833" name="그룹 3"/>
          <p:cNvGrpSpPr/>
          <p:nvPr/>
        </p:nvGrpSpPr>
        <p:grpSpPr>
          <a:xfrm>
            <a:off x="234568" y="1988838"/>
            <a:ext cx="4752533" cy="4110012"/>
            <a:chOff x="-1" y="0"/>
            <a:chExt cx="4752532" cy="4110011"/>
          </a:xfrm>
        </p:grpSpPr>
        <p:sp>
          <p:nvSpPr>
            <p:cNvPr id="819" name="타원 2"/>
            <p:cNvSpPr/>
            <p:nvPr/>
          </p:nvSpPr>
          <p:spPr>
            <a:xfrm>
              <a:off x="540060" y="-1"/>
              <a:ext cx="3672411" cy="41044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  <p:sp>
          <p:nvSpPr>
            <p:cNvPr id="820" name="직사각형 1"/>
            <p:cNvSpPr txBox="1"/>
            <p:nvPr/>
          </p:nvSpPr>
          <p:spPr>
            <a:xfrm>
              <a:off x="1116124" y="721028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뿌듯</a:t>
              </a:r>
            </a:p>
          </p:txBody>
        </p:sp>
        <p:sp>
          <p:nvSpPr>
            <p:cNvPr id="821" name="직사각형 8"/>
            <p:cNvSpPr txBox="1"/>
            <p:nvPr/>
          </p:nvSpPr>
          <p:spPr>
            <a:xfrm>
              <a:off x="1116124" y="1261670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감명</a:t>
              </a:r>
            </a:p>
          </p:txBody>
        </p:sp>
        <p:sp>
          <p:nvSpPr>
            <p:cNvPr id="822" name="직사각형 9"/>
            <p:cNvSpPr txBox="1"/>
            <p:nvPr/>
          </p:nvSpPr>
          <p:spPr>
            <a:xfrm>
              <a:off x="1116124" y="1764565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행복</a:t>
              </a:r>
            </a:p>
          </p:txBody>
        </p:sp>
        <p:sp>
          <p:nvSpPr>
            <p:cNvPr id="823" name="직사각형 10"/>
            <p:cNvSpPr txBox="1"/>
            <p:nvPr/>
          </p:nvSpPr>
          <p:spPr>
            <a:xfrm>
              <a:off x="2376265" y="830783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고마워</a:t>
              </a:r>
            </a:p>
          </p:txBody>
        </p:sp>
        <p:sp>
          <p:nvSpPr>
            <p:cNvPr id="824" name="직사각형 11"/>
            <p:cNvSpPr txBox="1"/>
            <p:nvPr/>
          </p:nvSpPr>
          <p:spPr>
            <a:xfrm>
              <a:off x="2376265" y="1371425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극찬</a:t>
              </a:r>
            </a:p>
          </p:txBody>
        </p:sp>
        <p:sp>
          <p:nvSpPr>
            <p:cNvPr id="825" name="직사각형 12"/>
            <p:cNvSpPr txBox="1"/>
            <p:nvPr/>
          </p:nvSpPr>
          <p:spPr>
            <a:xfrm>
              <a:off x="2376265" y="1874320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빈곤</a:t>
              </a:r>
            </a:p>
          </p:txBody>
        </p:sp>
        <p:sp>
          <p:nvSpPr>
            <p:cNvPr id="826" name="직사각형 13"/>
            <p:cNvSpPr txBox="1"/>
            <p:nvPr/>
          </p:nvSpPr>
          <p:spPr>
            <a:xfrm>
              <a:off x="1116124" y="2279727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불우</a:t>
              </a:r>
            </a:p>
          </p:txBody>
        </p:sp>
        <p:sp>
          <p:nvSpPr>
            <p:cNvPr id="827" name="직사각형 14"/>
            <p:cNvSpPr txBox="1"/>
            <p:nvPr/>
          </p:nvSpPr>
          <p:spPr>
            <a:xfrm>
              <a:off x="1116124" y="2782622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되돌아</a:t>
              </a:r>
            </a:p>
          </p:txBody>
        </p:sp>
        <p:sp>
          <p:nvSpPr>
            <p:cNvPr id="828" name="직사각형 15"/>
            <p:cNvSpPr txBox="1"/>
            <p:nvPr/>
          </p:nvSpPr>
          <p:spPr>
            <a:xfrm>
              <a:off x="2376265" y="2389482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어려워질</a:t>
              </a:r>
            </a:p>
          </p:txBody>
        </p:sp>
        <p:sp>
          <p:nvSpPr>
            <p:cNvPr id="829" name="직사각형 16"/>
            <p:cNvSpPr txBox="1"/>
            <p:nvPr/>
          </p:nvSpPr>
          <p:spPr>
            <a:xfrm>
              <a:off x="2376265" y="2892377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비자</a:t>
              </a:r>
            </a:p>
          </p:txBody>
        </p:sp>
        <p:sp>
          <p:nvSpPr>
            <p:cNvPr id="830" name="TextBox 17"/>
            <p:cNvSpPr txBox="1"/>
            <p:nvPr/>
          </p:nvSpPr>
          <p:spPr>
            <a:xfrm>
              <a:off x="-2" y="24402"/>
              <a:ext cx="4752533" cy="863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Klue/roberta-base tokenizer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vocab</a:t>
              </a:r>
            </a:p>
          </p:txBody>
        </p:sp>
        <p:sp>
          <p:nvSpPr>
            <p:cNvPr id="831" name="직사각형 18"/>
            <p:cNvSpPr txBox="1"/>
            <p:nvPr/>
          </p:nvSpPr>
          <p:spPr>
            <a:xfrm>
              <a:off x="1476164" y="3066073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  <p:sp>
          <p:nvSpPr>
            <p:cNvPr id="832" name="직사각형 20"/>
            <p:cNvSpPr txBox="1"/>
            <p:nvPr/>
          </p:nvSpPr>
          <p:spPr>
            <a:xfrm>
              <a:off x="2770665" y="3218472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그룹 3"/>
          <p:cNvGrpSpPr/>
          <p:nvPr/>
        </p:nvGrpSpPr>
        <p:grpSpPr>
          <a:xfrm>
            <a:off x="234568" y="1988838"/>
            <a:ext cx="4752533" cy="4110012"/>
            <a:chOff x="-1" y="0"/>
            <a:chExt cx="4752532" cy="4110011"/>
          </a:xfrm>
        </p:grpSpPr>
        <p:sp>
          <p:nvSpPr>
            <p:cNvPr id="837" name="타원 2"/>
            <p:cNvSpPr/>
            <p:nvPr/>
          </p:nvSpPr>
          <p:spPr>
            <a:xfrm>
              <a:off x="540060" y="-1"/>
              <a:ext cx="3672411" cy="41044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  <p:sp>
          <p:nvSpPr>
            <p:cNvPr id="838" name="직사각형 1"/>
            <p:cNvSpPr txBox="1"/>
            <p:nvPr/>
          </p:nvSpPr>
          <p:spPr>
            <a:xfrm>
              <a:off x="1116124" y="721028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뿌듯</a:t>
              </a:r>
            </a:p>
          </p:txBody>
        </p:sp>
        <p:sp>
          <p:nvSpPr>
            <p:cNvPr id="839" name="직사각형 8"/>
            <p:cNvSpPr txBox="1"/>
            <p:nvPr/>
          </p:nvSpPr>
          <p:spPr>
            <a:xfrm>
              <a:off x="1116124" y="1261670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감명</a:t>
              </a:r>
            </a:p>
          </p:txBody>
        </p:sp>
        <p:sp>
          <p:nvSpPr>
            <p:cNvPr id="840" name="직사각형 9"/>
            <p:cNvSpPr txBox="1"/>
            <p:nvPr/>
          </p:nvSpPr>
          <p:spPr>
            <a:xfrm>
              <a:off x="1116124" y="1764565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행복</a:t>
              </a:r>
            </a:p>
          </p:txBody>
        </p:sp>
        <p:sp>
          <p:nvSpPr>
            <p:cNvPr id="841" name="직사각형 10"/>
            <p:cNvSpPr txBox="1"/>
            <p:nvPr/>
          </p:nvSpPr>
          <p:spPr>
            <a:xfrm>
              <a:off x="2376265" y="830783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고마워</a:t>
              </a:r>
            </a:p>
          </p:txBody>
        </p:sp>
        <p:sp>
          <p:nvSpPr>
            <p:cNvPr id="842" name="직사각형 11"/>
            <p:cNvSpPr txBox="1"/>
            <p:nvPr/>
          </p:nvSpPr>
          <p:spPr>
            <a:xfrm>
              <a:off x="2376265" y="1371425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극찬</a:t>
              </a:r>
            </a:p>
          </p:txBody>
        </p:sp>
        <p:sp>
          <p:nvSpPr>
            <p:cNvPr id="843" name="직사각형 12"/>
            <p:cNvSpPr txBox="1"/>
            <p:nvPr/>
          </p:nvSpPr>
          <p:spPr>
            <a:xfrm>
              <a:off x="2376265" y="1874320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빈곤</a:t>
              </a:r>
            </a:p>
          </p:txBody>
        </p:sp>
        <p:sp>
          <p:nvSpPr>
            <p:cNvPr id="844" name="직사각형 13"/>
            <p:cNvSpPr txBox="1"/>
            <p:nvPr/>
          </p:nvSpPr>
          <p:spPr>
            <a:xfrm>
              <a:off x="1116124" y="2279727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불우</a:t>
              </a:r>
            </a:p>
          </p:txBody>
        </p:sp>
        <p:sp>
          <p:nvSpPr>
            <p:cNvPr id="845" name="직사각형 14"/>
            <p:cNvSpPr txBox="1"/>
            <p:nvPr/>
          </p:nvSpPr>
          <p:spPr>
            <a:xfrm>
              <a:off x="1116124" y="2782622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되돌아</a:t>
              </a:r>
            </a:p>
          </p:txBody>
        </p:sp>
        <p:sp>
          <p:nvSpPr>
            <p:cNvPr id="846" name="직사각형 15"/>
            <p:cNvSpPr txBox="1"/>
            <p:nvPr/>
          </p:nvSpPr>
          <p:spPr>
            <a:xfrm>
              <a:off x="2376265" y="2389482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어려워질</a:t>
              </a:r>
            </a:p>
          </p:txBody>
        </p:sp>
        <p:sp>
          <p:nvSpPr>
            <p:cNvPr id="847" name="직사각형 16"/>
            <p:cNvSpPr txBox="1"/>
            <p:nvPr/>
          </p:nvSpPr>
          <p:spPr>
            <a:xfrm>
              <a:off x="2376265" y="2892377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비자</a:t>
              </a:r>
            </a:p>
          </p:txBody>
        </p:sp>
        <p:sp>
          <p:nvSpPr>
            <p:cNvPr id="848" name="TextBox 17"/>
            <p:cNvSpPr txBox="1"/>
            <p:nvPr/>
          </p:nvSpPr>
          <p:spPr>
            <a:xfrm>
              <a:off x="-2" y="24402"/>
              <a:ext cx="4752533" cy="863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Klue/roberta-base tokenizer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vocab</a:t>
              </a:r>
            </a:p>
          </p:txBody>
        </p:sp>
        <p:sp>
          <p:nvSpPr>
            <p:cNvPr id="849" name="직사각형 18"/>
            <p:cNvSpPr txBox="1"/>
            <p:nvPr/>
          </p:nvSpPr>
          <p:spPr>
            <a:xfrm>
              <a:off x="1476164" y="3066073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  <p:sp>
          <p:nvSpPr>
            <p:cNvPr id="850" name="직사각형 20"/>
            <p:cNvSpPr txBox="1"/>
            <p:nvPr/>
          </p:nvSpPr>
          <p:spPr>
            <a:xfrm>
              <a:off x="2770665" y="3218472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</p:grpSp>
      <p:grpSp>
        <p:nvGrpSpPr>
          <p:cNvPr id="862" name="그룹"/>
          <p:cNvGrpSpPr/>
          <p:nvPr/>
        </p:nvGrpSpPr>
        <p:grpSpPr>
          <a:xfrm>
            <a:off x="3701014" y="1654521"/>
            <a:ext cx="4765233" cy="4955908"/>
            <a:chOff x="-1" y="-1"/>
            <a:chExt cx="4765232" cy="4955906"/>
          </a:xfrm>
        </p:grpSpPr>
        <p:grpSp>
          <p:nvGrpSpPr>
            <p:cNvPr id="854" name="그룹 5"/>
            <p:cNvGrpSpPr/>
            <p:nvPr/>
          </p:nvGrpSpPr>
          <p:grpSpPr>
            <a:xfrm>
              <a:off x="-2" y="-2"/>
              <a:ext cx="4752535" cy="4414062"/>
              <a:chOff x="-1" y="0"/>
              <a:chExt cx="4752533" cy="4414060"/>
            </a:xfrm>
          </p:grpSpPr>
          <p:sp>
            <p:nvSpPr>
              <p:cNvPr id="852" name="직사각형 4"/>
              <p:cNvSpPr/>
              <p:nvPr/>
            </p:nvSpPr>
            <p:spPr>
              <a:xfrm>
                <a:off x="1584177" y="334315"/>
                <a:ext cx="1584179" cy="4079746"/>
              </a:xfrm>
              <a:prstGeom prst="rect">
                <a:avLst/>
              </a:prstGeom>
              <a:solidFill>
                <a:srgbClr val="BABABA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B7E4"/>
                    </a:solidFill>
                    <a:latin typeface="배달의민족 주아 OTF"/>
                    <a:ea typeface="배달의민족 주아 OTF"/>
                    <a:cs typeface="배달의민족 주아 OTF"/>
                    <a:sym typeface="배달의민족 주아 OTF"/>
                  </a:defRPr>
                </a:pPr>
              </a:p>
            </p:txBody>
          </p:sp>
          <p:sp>
            <p:nvSpPr>
              <p:cNvPr id="853" name="TextBox 22"/>
              <p:cNvSpPr txBox="1"/>
              <p:nvPr/>
            </p:nvSpPr>
            <p:spPr>
              <a:xfrm>
                <a:off x="-2" y="-1"/>
                <a:ext cx="4752535" cy="8254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90000"/>
                  </a:lnSpc>
                  <a:defRPr b="1" sz="2400"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SentenceBERT</a:t>
                </a:r>
                <a:endParaRPr>
                  <a:latin typeface="배달의민족 주아"/>
                  <a:ea typeface="배달의민족 주아"/>
                  <a:cs typeface="배달의민족 주아"/>
                  <a:sym typeface="배달의민족 주아"/>
                </a:endParaRPr>
              </a:p>
              <a:p>
                <a:pPr>
                  <a:lnSpc>
                    <a:spcPct val="90000"/>
                  </a:lnSpc>
                  <a:defRPr b="1" sz="2400"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  <a:r>
                  <a:t>Filtering</a:t>
                </a:r>
              </a:p>
            </p:txBody>
          </p:sp>
        </p:grpSp>
        <p:sp>
          <p:nvSpPr>
            <p:cNvPr id="855" name="직사각형 39"/>
            <p:cNvSpPr txBox="1"/>
            <p:nvPr/>
          </p:nvSpPr>
          <p:spPr>
            <a:xfrm>
              <a:off x="1941531" y="1066924"/>
              <a:ext cx="95013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감격</a:t>
              </a:r>
            </a:p>
          </p:txBody>
        </p:sp>
        <p:sp>
          <p:nvSpPr>
            <p:cNvPr id="856" name="직사각형 40"/>
            <p:cNvSpPr txBox="1"/>
            <p:nvPr/>
          </p:nvSpPr>
          <p:spPr>
            <a:xfrm>
              <a:off x="1882039" y="1607566"/>
              <a:ext cx="1117659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거북하거나</a:t>
              </a:r>
            </a:p>
          </p:txBody>
        </p:sp>
        <p:sp>
          <p:nvSpPr>
            <p:cNvPr id="857" name="직사각형 41"/>
            <p:cNvSpPr txBox="1"/>
            <p:nvPr/>
          </p:nvSpPr>
          <p:spPr>
            <a:xfrm>
              <a:off x="1941531" y="2110461"/>
              <a:ext cx="95013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괴롭다</a:t>
              </a:r>
            </a:p>
          </p:txBody>
        </p:sp>
        <p:sp>
          <p:nvSpPr>
            <p:cNvPr id="858" name="직사각형 42"/>
            <p:cNvSpPr txBox="1"/>
            <p:nvPr/>
          </p:nvSpPr>
          <p:spPr>
            <a:xfrm>
              <a:off x="1572208" y="2625623"/>
              <a:ext cx="159277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곧잘 흥분하는</a:t>
              </a:r>
            </a:p>
          </p:txBody>
        </p:sp>
        <p:sp>
          <p:nvSpPr>
            <p:cNvPr id="859" name="직사각형 43"/>
            <p:cNvSpPr txBox="1"/>
            <p:nvPr/>
          </p:nvSpPr>
          <p:spPr>
            <a:xfrm>
              <a:off x="1941531" y="3128518"/>
              <a:ext cx="95013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교만함</a:t>
              </a:r>
            </a:p>
          </p:txBody>
        </p:sp>
        <p:sp>
          <p:nvSpPr>
            <p:cNvPr id="860" name="직사각형 44"/>
            <p:cNvSpPr txBox="1"/>
            <p:nvPr/>
          </p:nvSpPr>
          <p:spPr>
            <a:xfrm>
              <a:off x="2335932" y="3454613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  <p:sp>
          <p:nvSpPr>
            <p:cNvPr id="861" name="TextBox 45"/>
            <p:cNvSpPr txBox="1"/>
            <p:nvPr/>
          </p:nvSpPr>
          <p:spPr>
            <a:xfrm>
              <a:off x="12699" y="4237087"/>
              <a:ext cx="4752533" cy="71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90000"/>
                </a:lnSpc>
                <a:defRPr b="1" sz="19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군산대 한국어 감성사전</a:t>
              </a:r>
            </a:p>
            <a:p>
              <a:pPr>
                <a:lnSpc>
                  <a:spcPct val="90000"/>
                </a:lnSpc>
                <a:defRPr b="1" sz="19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영어 감성사전</a:t>
              </a:r>
            </a:p>
          </p:txBody>
        </p:sp>
      </p:grpSp>
      <p:sp>
        <p:nvSpPr>
          <p:cNvPr id="863" name="TextBox 6"/>
          <p:cNvSpPr txBox="1"/>
          <p:nvPr/>
        </p:nvSpPr>
        <p:spPr>
          <a:xfrm>
            <a:off x="-3" y="1052737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Trigger 생성시 제약조건</a:t>
            </a:r>
          </a:p>
        </p:txBody>
      </p:sp>
      <p:sp>
        <p:nvSpPr>
          <p:cNvPr id="864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65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Experiment</a:t>
            </a:r>
          </a:p>
        </p:txBody>
      </p:sp>
      <p:sp>
        <p:nvSpPr>
          <p:cNvPr id="866" name="타원 21"/>
          <p:cNvSpPr/>
          <p:nvPr/>
        </p:nvSpPr>
        <p:spPr>
          <a:xfrm>
            <a:off x="5879974" y="2685075"/>
            <a:ext cx="504059" cy="442471"/>
          </a:xfrm>
          <a:prstGeom prst="ellipse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867" name="타원 46"/>
          <p:cNvSpPr/>
          <p:nvPr/>
        </p:nvSpPr>
        <p:spPr>
          <a:xfrm>
            <a:off x="1573733" y="3202557"/>
            <a:ext cx="504059" cy="442471"/>
          </a:xfrm>
          <a:prstGeom prst="ellipse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cxnSp>
        <p:nvCxnSpPr>
          <p:cNvPr id="868" name="직선 연결선 19"/>
          <p:cNvCxnSpPr>
            <a:stCxn id="867" idx="0"/>
            <a:endCxn id="866" idx="0"/>
          </p:cNvCxnSpPr>
          <p:nvPr/>
        </p:nvCxnSpPr>
        <p:spPr>
          <a:xfrm flipV="1">
            <a:off x="1825762" y="2906310"/>
            <a:ext cx="4306242" cy="517483"/>
          </a:xfrm>
          <a:prstGeom prst="straightConnector1">
            <a:avLst/>
          </a:prstGeom>
          <a:ln w="28575">
            <a:solidFill>
              <a:srgbClr val="FF0000"/>
            </a:solidFill>
            <a:miter/>
          </a:ln>
        </p:spPr>
      </p:cxnSp>
      <p:sp>
        <p:nvSpPr>
          <p:cNvPr id="869" name="TextBox 56"/>
          <p:cNvSpPr txBox="1"/>
          <p:nvPr/>
        </p:nvSpPr>
        <p:spPr>
          <a:xfrm>
            <a:off x="3382712" y="2636911"/>
            <a:ext cx="249726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1600">
                <a:solidFill>
                  <a:srgbClr val="FF0000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코사인 유사도 &gt; 0.7</a:t>
            </a:r>
          </a:p>
        </p:txBody>
      </p:sp>
      <p:sp>
        <p:nvSpPr>
          <p:cNvPr id="870" name="타원 50"/>
          <p:cNvSpPr/>
          <p:nvPr/>
        </p:nvSpPr>
        <p:spPr>
          <a:xfrm>
            <a:off x="2820118" y="4858741"/>
            <a:ext cx="504059" cy="442471"/>
          </a:xfrm>
          <a:prstGeom prst="ellipse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871" name="직선 연결선 51"/>
          <p:cNvSpPr/>
          <p:nvPr/>
        </p:nvSpPr>
        <p:spPr>
          <a:xfrm flipV="1">
            <a:off x="3324176" y="2940112"/>
            <a:ext cx="2555802" cy="2137620"/>
          </a:xfrm>
          <a:prstGeom prst="line">
            <a:avLst/>
          </a:prstGeom>
          <a:solidFill>
            <a:srgbClr val="FFFFFF"/>
          </a:solidFill>
          <a:ln w="28575">
            <a:solidFill>
              <a:srgbClr val="FF0000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872" name="TextBox 52"/>
          <p:cNvSpPr txBox="1"/>
          <p:nvPr/>
        </p:nvSpPr>
        <p:spPr>
          <a:xfrm>
            <a:off x="3215680" y="4725145"/>
            <a:ext cx="249726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1600">
                <a:solidFill>
                  <a:srgbClr val="FF0000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코사인 유사도 &lt; 0.7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그룹 3"/>
          <p:cNvGrpSpPr/>
          <p:nvPr/>
        </p:nvGrpSpPr>
        <p:grpSpPr>
          <a:xfrm>
            <a:off x="234568" y="1988838"/>
            <a:ext cx="4752533" cy="4110012"/>
            <a:chOff x="-1" y="0"/>
            <a:chExt cx="4752532" cy="4110011"/>
          </a:xfrm>
        </p:grpSpPr>
        <p:sp>
          <p:nvSpPr>
            <p:cNvPr id="876" name="타원 2"/>
            <p:cNvSpPr/>
            <p:nvPr/>
          </p:nvSpPr>
          <p:spPr>
            <a:xfrm>
              <a:off x="540060" y="-1"/>
              <a:ext cx="3672411" cy="4104461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  <p:sp>
          <p:nvSpPr>
            <p:cNvPr id="877" name="직사각형 1"/>
            <p:cNvSpPr txBox="1"/>
            <p:nvPr/>
          </p:nvSpPr>
          <p:spPr>
            <a:xfrm>
              <a:off x="1116124" y="721028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뿌듯</a:t>
              </a:r>
            </a:p>
          </p:txBody>
        </p:sp>
        <p:sp>
          <p:nvSpPr>
            <p:cNvPr id="878" name="직사각형 8"/>
            <p:cNvSpPr txBox="1"/>
            <p:nvPr/>
          </p:nvSpPr>
          <p:spPr>
            <a:xfrm>
              <a:off x="1116124" y="1261670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감명</a:t>
              </a:r>
            </a:p>
          </p:txBody>
        </p:sp>
        <p:sp>
          <p:nvSpPr>
            <p:cNvPr id="879" name="직사각형 9"/>
            <p:cNvSpPr txBox="1"/>
            <p:nvPr/>
          </p:nvSpPr>
          <p:spPr>
            <a:xfrm>
              <a:off x="1116124" y="1764565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행복</a:t>
              </a:r>
            </a:p>
          </p:txBody>
        </p:sp>
        <p:sp>
          <p:nvSpPr>
            <p:cNvPr id="880" name="직사각형 10"/>
            <p:cNvSpPr txBox="1"/>
            <p:nvPr/>
          </p:nvSpPr>
          <p:spPr>
            <a:xfrm>
              <a:off x="2376265" y="830783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고마워</a:t>
              </a:r>
            </a:p>
          </p:txBody>
        </p:sp>
        <p:sp>
          <p:nvSpPr>
            <p:cNvPr id="881" name="직사각형 11"/>
            <p:cNvSpPr txBox="1"/>
            <p:nvPr/>
          </p:nvSpPr>
          <p:spPr>
            <a:xfrm>
              <a:off x="2376265" y="1371425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극찬</a:t>
              </a:r>
            </a:p>
          </p:txBody>
        </p:sp>
        <p:sp>
          <p:nvSpPr>
            <p:cNvPr id="882" name="직사각형 12"/>
            <p:cNvSpPr txBox="1"/>
            <p:nvPr/>
          </p:nvSpPr>
          <p:spPr>
            <a:xfrm>
              <a:off x="2376265" y="1874320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빈곤</a:t>
              </a:r>
            </a:p>
          </p:txBody>
        </p:sp>
        <p:sp>
          <p:nvSpPr>
            <p:cNvPr id="883" name="직사각형 13"/>
            <p:cNvSpPr txBox="1"/>
            <p:nvPr/>
          </p:nvSpPr>
          <p:spPr>
            <a:xfrm>
              <a:off x="1116124" y="2279727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불우</a:t>
              </a:r>
            </a:p>
          </p:txBody>
        </p:sp>
        <p:sp>
          <p:nvSpPr>
            <p:cNvPr id="884" name="직사각형 14"/>
            <p:cNvSpPr txBox="1"/>
            <p:nvPr/>
          </p:nvSpPr>
          <p:spPr>
            <a:xfrm>
              <a:off x="1116124" y="2782622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되돌아</a:t>
              </a:r>
            </a:p>
          </p:txBody>
        </p:sp>
        <p:sp>
          <p:nvSpPr>
            <p:cNvPr id="885" name="직사각형 15"/>
            <p:cNvSpPr txBox="1"/>
            <p:nvPr/>
          </p:nvSpPr>
          <p:spPr>
            <a:xfrm>
              <a:off x="2376265" y="2389482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어려워질</a:t>
              </a:r>
            </a:p>
          </p:txBody>
        </p:sp>
        <p:sp>
          <p:nvSpPr>
            <p:cNvPr id="886" name="직사각형 16"/>
            <p:cNvSpPr txBox="1"/>
            <p:nvPr/>
          </p:nvSpPr>
          <p:spPr>
            <a:xfrm>
              <a:off x="2376265" y="2892377"/>
              <a:ext cx="950136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비자</a:t>
              </a:r>
            </a:p>
          </p:txBody>
        </p:sp>
        <p:sp>
          <p:nvSpPr>
            <p:cNvPr id="887" name="TextBox 17"/>
            <p:cNvSpPr txBox="1"/>
            <p:nvPr/>
          </p:nvSpPr>
          <p:spPr>
            <a:xfrm>
              <a:off x="-2" y="24402"/>
              <a:ext cx="4752533" cy="863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Klue/roberta-base tokenizer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vocab</a:t>
              </a:r>
            </a:p>
          </p:txBody>
        </p:sp>
        <p:sp>
          <p:nvSpPr>
            <p:cNvPr id="888" name="직사각형 18"/>
            <p:cNvSpPr txBox="1"/>
            <p:nvPr/>
          </p:nvSpPr>
          <p:spPr>
            <a:xfrm>
              <a:off x="1476164" y="3066073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  <p:sp>
          <p:nvSpPr>
            <p:cNvPr id="889" name="직사각형 20"/>
            <p:cNvSpPr txBox="1"/>
            <p:nvPr/>
          </p:nvSpPr>
          <p:spPr>
            <a:xfrm>
              <a:off x="2770665" y="3218472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</p:grpSp>
      <p:grpSp>
        <p:nvGrpSpPr>
          <p:cNvPr id="901" name="그룹"/>
          <p:cNvGrpSpPr/>
          <p:nvPr/>
        </p:nvGrpSpPr>
        <p:grpSpPr>
          <a:xfrm>
            <a:off x="3701014" y="1654521"/>
            <a:ext cx="4765233" cy="4955908"/>
            <a:chOff x="-1" y="-1"/>
            <a:chExt cx="4765232" cy="4955906"/>
          </a:xfrm>
        </p:grpSpPr>
        <p:grpSp>
          <p:nvGrpSpPr>
            <p:cNvPr id="893" name="그룹 5"/>
            <p:cNvGrpSpPr/>
            <p:nvPr/>
          </p:nvGrpSpPr>
          <p:grpSpPr>
            <a:xfrm>
              <a:off x="-2" y="-2"/>
              <a:ext cx="4752535" cy="4414062"/>
              <a:chOff x="-1" y="0"/>
              <a:chExt cx="4752533" cy="4414060"/>
            </a:xfrm>
          </p:grpSpPr>
          <p:sp>
            <p:nvSpPr>
              <p:cNvPr id="891" name="직사각형 4"/>
              <p:cNvSpPr/>
              <p:nvPr/>
            </p:nvSpPr>
            <p:spPr>
              <a:xfrm>
                <a:off x="1584177" y="334315"/>
                <a:ext cx="1584179" cy="4079746"/>
              </a:xfrm>
              <a:prstGeom prst="rect">
                <a:avLst/>
              </a:prstGeom>
              <a:solidFill>
                <a:srgbClr val="BABABA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>
                    <a:solidFill>
                      <a:srgbClr val="00B7E4"/>
                    </a:solidFill>
                    <a:latin typeface="배달의민족 주아 OTF"/>
                    <a:ea typeface="배달의민족 주아 OTF"/>
                    <a:cs typeface="배달의민족 주아 OTF"/>
                    <a:sym typeface="배달의민족 주아 OTF"/>
                  </a:defRPr>
                </a:pPr>
              </a:p>
            </p:txBody>
          </p:sp>
          <p:sp>
            <p:nvSpPr>
              <p:cNvPr id="892" name="TextBox 22"/>
              <p:cNvSpPr txBox="1"/>
              <p:nvPr/>
            </p:nvSpPr>
            <p:spPr>
              <a:xfrm>
                <a:off x="-2" y="-1"/>
                <a:ext cx="4752535" cy="8254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>
                  <a:lnSpc>
                    <a:spcPct val="90000"/>
                  </a:lnSpc>
                  <a:defRPr b="1" sz="2400"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SentenceBERT</a:t>
                </a:r>
                <a:endParaRPr>
                  <a:latin typeface="배달의민족 주아"/>
                  <a:ea typeface="배달의민족 주아"/>
                  <a:cs typeface="배달의민족 주아"/>
                  <a:sym typeface="배달의민족 주아"/>
                </a:endParaRPr>
              </a:p>
              <a:p>
                <a:pPr>
                  <a:lnSpc>
                    <a:spcPct val="90000"/>
                  </a:lnSpc>
                  <a:defRPr b="1" sz="2400"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  <a:r>
                  <a:t>Filtering</a:t>
                </a:r>
              </a:p>
            </p:txBody>
          </p:sp>
        </p:grpSp>
        <p:sp>
          <p:nvSpPr>
            <p:cNvPr id="894" name="직사각형 39"/>
            <p:cNvSpPr txBox="1"/>
            <p:nvPr/>
          </p:nvSpPr>
          <p:spPr>
            <a:xfrm>
              <a:off x="1941531" y="1066924"/>
              <a:ext cx="95013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감격</a:t>
              </a:r>
            </a:p>
          </p:txBody>
        </p:sp>
        <p:sp>
          <p:nvSpPr>
            <p:cNvPr id="895" name="직사각형 40"/>
            <p:cNvSpPr txBox="1"/>
            <p:nvPr/>
          </p:nvSpPr>
          <p:spPr>
            <a:xfrm>
              <a:off x="1882039" y="1607566"/>
              <a:ext cx="1117659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거북하거나</a:t>
              </a:r>
            </a:p>
          </p:txBody>
        </p:sp>
        <p:sp>
          <p:nvSpPr>
            <p:cNvPr id="896" name="직사각형 41"/>
            <p:cNvSpPr txBox="1"/>
            <p:nvPr/>
          </p:nvSpPr>
          <p:spPr>
            <a:xfrm>
              <a:off x="1941531" y="2110461"/>
              <a:ext cx="95013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괴롭다</a:t>
              </a:r>
            </a:p>
          </p:txBody>
        </p:sp>
        <p:sp>
          <p:nvSpPr>
            <p:cNvPr id="897" name="직사각형 42"/>
            <p:cNvSpPr txBox="1"/>
            <p:nvPr/>
          </p:nvSpPr>
          <p:spPr>
            <a:xfrm>
              <a:off x="1572208" y="2625623"/>
              <a:ext cx="1592773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곧잘 흥분하는</a:t>
              </a:r>
            </a:p>
          </p:txBody>
        </p:sp>
        <p:sp>
          <p:nvSpPr>
            <p:cNvPr id="898" name="직사각형 43"/>
            <p:cNvSpPr txBox="1"/>
            <p:nvPr/>
          </p:nvSpPr>
          <p:spPr>
            <a:xfrm>
              <a:off x="1941531" y="3128518"/>
              <a:ext cx="950135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교만함</a:t>
              </a:r>
            </a:p>
          </p:txBody>
        </p:sp>
        <p:sp>
          <p:nvSpPr>
            <p:cNvPr id="899" name="직사각형 44"/>
            <p:cNvSpPr txBox="1"/>
            <p:nvPr/>
          </p:nvSpPr>
          <p:spPr>
            <a:xfrm>
              <a:off x="2335932" y="3454613"/>
              <a:ext cx="161335" cy="891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  <a:endParaRPr>
                <a:solidFill>
                  <a:srgbClr val="00B7E4"/>
                </a:solidFill>
              </a:endParaRPr>
            </a:p>
            <a:p>
              <a:pPr>
                <a:lnSpc>
                  <a:spcPct val="100000"/>
                </a:lnSpc>
                <a:defRPr b="1" sz="16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.</a:t>
              </a:r>
            </a:p>
          </p:txBody>
        </p:sp>
        <p:sp>
          <p:nvSpPr>
            <p:cNvPr id="900" name="TextBox 45"/>
            <p:cNvSpPr txBox="1"/>
            <p:nvPr/>
          </p:nvSpPr>
          <p:spPr>
            <a:xfrm>
              <a:off x="12699" y="4237087"/>
              <a:ext cx="4752533" cy="718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90000"/>
                </a:lnSpc>
                <a:defRPr b="1" sz="19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군산대 한국어 감성사전</a:t>
              </a:r>
            </a:p>
            <a:p>
              <a:pPr>
                <a:lnSpc>
                  <a:spcPct val="90000"/>
                </a:lnSpc>
                <a:defRPr b="1" sz="19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영어 감성사전</a:t>
              </a:r>
            </a:p>
          </p:txBody>
        </p:sp>
      </p:grpSp>
      <p:sp>
        <p:nvSpPr>
          <p:cNvPr id="902" name="TextBox 6"/>
          <p:cNvSpPr txBox="1"/>
          <p:nvPr/>
        </p:nvSpPr>
        <p:spPr>
          <a:xfrm>
            <a:off x="-3" y="1052737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Trigger 생성시 제약조건</a:t>
            </a:r>
          </a:p>
        </p:txBody>
      </p:sp>
      <p:sp>
        <p:nvSpPr>
          <p:cNvPr id="903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04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Experiment</a:t>
            </a:r>
          </a:p>
        </p:txBody>
      </p:sp>
      <p:grpSp>
        <p:nvGrpSpPr>
          <p:cNvPr id="908" name="그룹 23"/>
          <p:cNvGrpSpPr/>
          <p:nvPr/>
        </p:nvGrpSpPr>
        <p:grpSpPr>
          <a:xfrm>
            <a:off x="7248127" y="2040013"/>
            <a:ext cx="4752531" cy="4104459"/>
            <a:chOff x="0" y="0"/>
            <a:chExt cx="4752530" cy="4104457"/>
          </a:xfrm>
        </p:grpSpPr>
        <p:sp>
          <p:nvSpPr>
            <p:cNvPr id="905" name="타원 24"/>
            <p:cNvSpPr/>
            <p:nvPr/>
          </p:nvSpPr>
          <p:spPr>
            <a:xfrm>
              <a:off x="540060" y="-1"/>
              <a:ext cx="3672411" cy="4104459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  <p:sp>
          <p:nvSpPr>
            <p:cNvPr id="906" name="직사각형 26"/>
            <p:cNvSpPr txBox="1"/>
            <p:nvPr/>
          </p:nvSpPr>
          <p:spPr>
            <a:xfrm>
              <a:off x="1116123" y="1261670"/>
              <a:ext cx="950137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600"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감명</a:t>
              </a:r>
            </a:p>
          </p:txBody>
        </p:sp>
        <p:sp>
          <p:nvSpPr>
            <p:cNvPr id="907" name="TextBox 35"/>
            <p:cNvSpPr txBox="1"/>
            <p:nvPr/>
          </p:nvSpPr>
          <p:spPr>
            <a:xfrm>
              <a:off x="-1" y="24402"/>
              <a:ext cx="4752531" cy="863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Trigger 에 포함되면 안되는 </a:t>
              </a:r>
            </a:p>
            <a:p>
              <a:pPr>
                <a:lnSpc>
                  <a:spcPct val="90000"/>
                </a:lnSpc>
                <a:defRPr b="1" sz="2400"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vocab</a:t>
              </a:r>
            </a:p>
          </p:txBody>
        </p:sp>
      </p:grpSp>
      <p:sp>
        <p:nvSpPr>
          <p:cNvPr id="909" name="타원 46"/>
          <p:cNvSpPr/>
          <p:nvPr/>
        </p:nvSpPr>
        <p:spPr>
          <a:xfrm>
            <a:off x="1573733" y="3202557"/>
            <a:ext cx="504059" cy="442471"/>
          </a:xfrm>
          <a:prstGeom prst="ellipse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910" name="타원 50"/>
          <p:cNvSpPr/>
          <p:nvPr/>
        </p:nvSpPr>
        <p:spPr>
          <a:xfrm>
            <a:off x="8587291" y="3246185"/>
            <a:ext cx="504059" cy="442471"/>
          </a:xfrm>
          <a:prstGeom prst="ellipse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cxnSp>
        <p:nvCxnSpPr>
          <p:cNvPr id="911" name="직선 화살표 연결선 52"/>
          <p:cNvCxnSpPr>
            <a:stCxn id="909" idx="0"/>
            <a:endCxn id="910" idx="0"/>
          </p:cNvCxnSpPr>
          <p:nvPr/>
        </p:nvCxnSpPr>
        <p:spPr>
          <a:xfrm>
            <a:off x="1825762" y="3423792"/>
            <a:ext cx="7013559" cy="43629"/>
          </a:xfrm>
          <a:prstGeom prst="straightConnector1">
            <a:avLst/>
          </a:prstGeom>
          <a:ln w="28575">
            <a:solidFill>
              <a:srgbClr val="FF0000"/>
            </a:solidFill>
            <a:miter/>
            <a:tailEnd type="triangle"/>
          </a:ln>
        </p:spPr>
      </p:cxn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extBox 6"/>
          <p:cNvSpPr txBox="1"/>
          <p:nvPr/>
        </p:nvSpPr>
        <p:spPr>
          <a:xfrm>
            <a:off x="-3" y="1052737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Create Trigger</a:t>
            </a:r>
          </a:p>
        </p:txBody>
      </p:sp>
      <p:sp>
        <p:nvSpPr>
          <p:cNvPr id="916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17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Experiment</a:t>
            </a:r>
          </a:p>
        </p:txBody>
      </p:sp>
      <p:graphicFrame>
        <p:nvGraphicFramePr>
          <p:cNvPr id="918" name="표 4"/>
          <p:cNvGraphicFramePr/>
          <p:nvPr/>
        </p:nvGraphicFramePr>
        <p:xfrm>
          <a:off x="551383" y="2683804"/>
          <a:ext cx="5246266" cy="296672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024337"/>
                <a:gridCol w="2221927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Trigger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공격 성공률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수작 그리고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53.31%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펑펑 빠져서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52.2%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수작 그리구 ㅠㅠ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51.93%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찡 빠져서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49.87%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여운 그리구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45.9%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빠져서 이렇게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39.64%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하이라이트 그리구 다니엘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32.59%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919" name="표 51"/>
          <p:cNvGraphicFramePr/>
          <p:nvPr/>
        </p:nvGraphicFramePr>
        <p:xfrm>
          <a:off x="6456040" y="2683804"/>
          <a:ext cx="5246264" cy="296672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024337"/>
                <a:gridCol w="2221927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Trigger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공격 성공률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각본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80.27%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대본 걸레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77.57%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거품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77.34%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알맹이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77.02%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그래픽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76.92%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시나리오 표절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75.54%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시나리오 걸레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75.49%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920" name="TextBox 53"/>
          <p:cNvSpPr txBox="1"/>
          <p:nvPr/>
        </p:nvSpPr>
        <p:spPr>
          <a:xfrm>
            <a:off x="749217" y="2060849"/>
            <a:ext cx="4752532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24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부정 -&gt; 긍정</a:t>
            </a:r>
          </a:p>
        </p:txBody>
      </p:sp>
      <p:sp>
        <p:nvSpPr>
          <p:cNvPr id="921" name="TextBox 54"/>
          <p:cNvSpPr txBox="1"/>
          <p:nvPr/>
        </p:nvSpPr>
        <p:spPr>
          <a:xfrm>
            <a:off x="6672063" y="2063458"/>
            <a:ext cx="4752531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24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긍정 -&gt; 부정</a:t>
            </a:r>
          </a:p>
        </p:txBody>
      </p:sp>
      <p:sp>
        <p:nvSpPr>
          <p:cNvPr id="922" name="직사각형 8"/>
          <p:cNvSpPr/>
          <p:nvPr/>
        </p:nvSpPr>
        <p:spPr>
          <a:xfrm>
            <a:off x="551382" y="3068958"/>
            <a:ext cx="5256588" cy="1193160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923" name="직사각형 9"/>
          <p:cNvSpPr/>
          <p:nvPr/>
        </p:nvSpPr>
        <p:spPr>
          <a:xfrm>
            <a:off x="6456038" y="3058084"/>
            <a:ext cx="5256587" cy="1214909"/>
          </a:xfrm>
          <a:prstGeom prst="rect">
            <a:avLst/>
          </a:prstGeom>
          <a:ln w="28575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extBox 6"/>
          <p:cNvSpPr txBox="1"/>
          <p:nvPr/>
        </p:nvSpPr>
        <p:spPr>
          <a:xfrm>
            <a:off x="-3" y="773336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Adversarial Training</a:t>
            </a:r>
          </a:p>
        </p:txBody>
      </p:sp>
      <p:sp>
        <p:nvSpPr>
          <p:cNvPr id="928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29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Experiment</a:t>
            </a:r>
          </a:p>
        </p:txBody>
      </p:sp>
      <p:graphicFrame>
        <p:nvGraphicFramePr>
          <p:cNvPr id="930" name="표 8"/>
          <p:cNvGraphicFramePr/>
          <p:nvPr/>
        </p:nvGraphicFramePr>
        <p:xfrm>
          <a:off x="1659795" y="1584424"/>
          <a:ext cx="8872409" cy="44500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6218188"/>
                <a:gridCol w="2654218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Test set Accuracy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B>
                      <a:solidFill>
                        <a:srgbClr val="A6A6A6"/>
                      </a:solidFill>
                    </a:lnB>
                    <a:solidFill>
                      <a:schemeClr val="accent3">
                        <a:lumOff val="1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90.36%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B>
                      <a:solidFill>
                        <a:srgbClr val="A6A6A6"/>
                      </a:solidFill>
                    </a:lnB>
                    <a:solidFill>
                      <a:schemeClr val="accent3">
                        <a:lumOff val="16666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90%) + adv(10%)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90.23%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adv(20%)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2">
                        <a:lumOff val="2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90.39%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2">
                        <a:lumOff val="2196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adv(40%)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90.42%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adv(50%)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89.64%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adv(50%) with best trigger 2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90.33%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adv(50%) with best trigger 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90.35%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adv(70%)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90.30%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adv(70%) with best trigger 2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90.35%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adv(70%) with best trigger 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90.35%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adv(100%)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88.97%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TextBox 6"/>
          <p:cNvSpPr txBox="1"/>
          <p:nvPr/>
        </p:nvSpPr>
        <p:spPr>
          <a:xfrm>
            <a:off x="-3" y="773336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Adversarial Training</a:t>
            </a:r>
          </a:p>
        </p:txBody>
      </p:sp>
      <p:sp>
        <p:nvSpPr>
          <p:cNvPr id="935" name="Text Box 1"/>
          <p:cNvSpPr txBox="1"/>
          <p:nvPr>
            <p:ph type="sldNum" sz="quarter" idx="4294967295"/>
          </p:nvPr>
        </p:nvSpPr>
        <p:spPr>
          <a:xfrm>
            <a:off x="11975021" y="6600824"/>
            <a:ext cx="19634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36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Experiment</a:t>
            </a:r>
          </a:p>
        </p:txBody>
      </p:sp>
      <p:graphicFrame>
        <p:nvGraphicFramePr>
          <p:cNvPr id="937" name="표 8"/>
          <p:cNvGraphicFramePr/>
          <p:nvPr/>
        </p:nvGraphicFramePr>
        <p:xfrm>
          <a:off x="1659795" y="1584424"/>
          <a:ext cx="8872409" cy="445008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6218188"/>
                <a:gridCol w="2654218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defRPr>
                      </a:pP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Test set Accuracy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data)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B>
                      <a:solidFill>
                        <a:srgbClr val="A6A6A6"/>
                      </a:solidFill>
                    </a:lnB>
                    <a:solidFill>
                      <a:schemeClr val="accent3">
                        <a:lumOff val="1666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90.36%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B>
                      <a:solidFill>
                        <a:srgbClr val="A6A6A6"/>
                      </a:solidFill>
                    </a:lnB>
                    <a:solidFill>
                      <a:schemeClr val="accent3">
                        <a:lumOff val="16666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90%) + adv(10%)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90.23%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adv(20%)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90.39%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adv(40%)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90.42%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adv(50%)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89.64%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adv(50%) with best trigger 2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90.33%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adv(50%) with best trigger 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90.35%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  <a:solidFill>
                      <a:schemeClr val="accent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adv(70%)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90.30%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adv(70%) with best trigger 2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90.35%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adv(70%) with best trigger 3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90.35%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Original(train data, 100%) + adv(100%) with best trigger 1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88.97%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Text Box 1"/>
          <p:cNvSpPr txBox="1"/>
          <p:nvPr/>
        </p:nvSpPr>
        <p:spPr>
          <a:xfrm>
            <a:off x="42861" y="1981199"/>
            <a:ext cx="12104691" cy="77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b="1" sz="4000">
                <a:solidFill>
                  <a:srgbClr val="00B7E4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5. 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46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Conclusion  - 최종결과</a:t>
            </a:r>
          </a:p>
        </p:txBody>
      </p:sp>
      <p:grpSp>
        <p:nvGrpSpPr>
          <p:cNvPr id="954" name="그룹 4"/>
          <p:cNvGrpSpPr/>
          <p:nvPr/>
        </p:nvGrpSpPr>
        <p:grpSpPr>
          <a:xfrm>
            <a:off x="1055440" y="2708917"/>
            <a:ext cx="1944219" cy="3102695"/>
            <a:chOff x="0" y="-1"/>
            <a:chExt cx="1944218" cy="3102693"/>
          </a:xfrm>
        </p:grpSpPr>
        <p:grpSp>
          <p:nvGrpSpPr>
            <p:cNvPr id="949" name="순서도: 자기 디스크 1"/>
            <p:cNvGrpSpPr/>
            <p:nvPr/>
          </p:nvGrpSpPr>
          <p:grpSpPr>
            <a:xfrm>
              <a:off x="286210" y="2093902"/>
              <a:ext cx="1371795" cy="1008791"/>
              <a:chOff x="-1" y="0"/>
              <a:chExt cx="1371794" cy="1008789"/>
            </a:xfrm>
          </p:grpSpPr>
          <p:sp>
            <p:nvSpPr>
              <p:cNvPr id="947" name="도형"/>
              <p:cNvSpPr/>
              <p:nvPr/>
            </p:nvSpPr>
            <p:spPr>
              <a:xfrm>
                <a:off x="-2" y="0"/>
                <a:ext cx="1371796" cy="1008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948" name="train"/>
              <p:cNvSpPr txBox="1"/>
              <p:nvPr/>
            </p:nvSpPr>
            <p:spPr>
              <a:xfrm>
                <a:off x="14287" y="390339"/>
                <a:ext cx="1343220" cy="3962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>
                <a:lvl1pPr>
                  <a:defRPr b="1" sz="1800">
                    <a:solidFill>
                      <a:srgbClr val="009999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train</a:t>
                </a:r>
              </a:p>
            </p:txBody>
          </p:sp>
        </p:grpSp>
        <p:grpSp>
          <p:nvGrpSpPr>
            <p:cNvPr id="952" name="모서리가 둥근 직사각형 2"/>
            <p:cNvGrpSpPr/>
            <p:nvPr/>
          </p:nvGrpSpPr>
          <p:grpSpPr>
            <a:xfrm>
              <a:off x="0" y="-2"/>
              <a:ext cx="1944219" cy="1328027"/>
              <a:chOff x="0" y="0"/>
              <a:chExt cx="1944218" cy="1328025"/>
            </a:xfrm>
          </p:grpSpPr>
          <p:sp>
            <p:nvSpPr>
              <p:cNvPr id="950" name="모서리가 둥근 직사각형"/>
              <p:cNvSpPr/>
              <p:nvPr/>
            </p:nvSpPr>
            <p:spPr>
              <a:xfrm>
                <a:off x="0" y="-1"/>
                <a:ext cx="1944219" cy="1328027"/>
              </a:xfrm>
              <a:prstGeom prst="roundRect">
                <a:avLst>
                  <a:gd name="adj" fmla="val 16667"/>
                </a:avLst>
              </a:prstGeom>
              <a:solidFill>
                <a:srgbClr val="009999"/>
              </a:solidFill>
              <a:ln w="12700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951" name="Model…"/>
              <p:cNvSpPr txBox="1"/>
              <p:nvPr/>
            </p:nvSpPr>
            <p:spPr>
              <a:xfrm>
                <a:off x="71178" y="110291"/>
                <a:ext cx="1801861" cy="11074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Model</a:t>
                </a:r>
              </a:p>
              <a:p>
                <a: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pPr>
                <a:r>
                  <a:t>(C)</a:t>
                </a:r>
              </a:p>
            </p:txBody>
          </p:sp>
        </p:grpSp>
        <p:sp>
          <p:nvSpPr>
            <p:cNvPr id="953" name="아래쪽 화살표 3"/>
            <p:cNvSpPr/>
            <p:nvPr/>
          </p:nvSpPr>
          <p:spPr>
            <a:xfrm rot="10800000">
              <a:off x="756085" y="1548132"/>
              <a:ext cx="432050" cy="432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40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16200" y="10800"/>
                  </a:lnTo>
                  <a:lnTo>
                    <a:pt x="21600" y="1080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00B7E4"/>
                  </a:solidFill>
                  <a:latin typeface="배달의민족 주아 OTF"/>
                  <a:ea typeface="배달의민족 주아 OTF"/>
                  <a:cs typeface="배달의민족 주아 OTF"/>
                  <a:sym typeface="배달의민족 주아 OTF"/>
                </a:defRPr>
              </a:pPr>
            </a:p>
          </p:txBody>
        </p:sp>
      </p:grpSp>
      <p:grpSp>
        <p:nvGrpSpPr>
          <p:cNvPr id="957" name="모서리가 둥근 직사각형 9"/>
          <p:cNvGrpSpPr/>
          <p:nvPr/>
        </p:nvGrpSpPr>
        <p:grpSpPr>
          <a:xfrm>
            <a:off x="4727847" y="2677041"/>
            <a:ext cx="1944219" cy="1328026"/>
            <a:chOff x="0" y="0"/>
            <a:chExt cx="1944217" cy="1328025"/>
          </a:xfrm>
        </p:grpSpPr>
        <p:sp>
          <p:nvSpPr>
            <p:cNvPr id="955" name="모서리가 둥근 직사각형"/>
            <p:cNvSpPr/>
            <p:nvPr/>
          </p:nvSpPr>
          <p:spPr>
            <a:xfrm>
              <a:off x="0" y="-1"/>
              <a:ext cx="1944218" cy="1328027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956" name="Model…"/>
            <p:cNvSpPr txBox="1"/>
            <p:nvPr/>
          </p:nvSpPr>
          <p:spPr>
            <a:xfrm>
              <a:off x="71178" y="110291"/>
              <a:ext cx="1801861" cy="1107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Model</a:t>
              </a:r>
            </a:p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(C)</a:t>
              </a:r>
            </a:p>
          </p:txBody>
        </p:sp>
      </p:grpSp>
      <p:sp>
        <p:nvSpPr>
          <p:cNvPr id="958" name="아래쪽 화살표 12"/>
          <p:cNvSpPr/>
          <p:nvPr/>
        </p:nvSpPr>
        <p:spPr>
          <a:xfrm rot="16200000">
            <a:off x="3647728" y="3212975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963" name="순서도: 자기 디스크 13"/>
          <p:cNvGrpSpPr/>
          <p:nvPr/>
        </p:nvGrpSpPr>
        <p:grpSpPr>
          <a:xfrm>
            <a:off x="5012238" y="4802821"/>
            <a:ext cx="1371797" cy="1008793"/>
            <a:chOff x="-1" y="0"/>
            <a:chExt cx="1371796" cy="1008792"/>
          </a:xfrm>
        </p:grpSpPr>
        <p:grpSp>
          <p:nvGrpSpPr>
            <p:cNvPr id="961" name="그룹"/>
            <p:cNvGrpSpPr/>
            <p:nvPr/>
          </p:nvGrpSpPr>
          <p:grpSpPr>
            <a:xfrm>
              <a:off x="-2" y="-1"/>
              <a:ext cx="1371797" cy="1008794"/>
              <a:chOff x="0" y="0"/>
              <a:chExt cx="1371796" cy="1008792"/>
            </a:xfrm>
          </p:grpSpPr>
          <p:sp>
            <p:nvSpPr>
              <p:cNvPr id="959" name="도형"/>
              <p:cNvSpPr/>
              <p:nvPr/>
            </p:nvSpPr>
            <p:spPr>
              <a:xfrm>
                <a:off x="-1" y="-1"/>
                <a:ext cx="1371797" cy="1008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960" name="도형"/>
              <p:cNvSpPr/>
              <p:nvPr/>
            </p:nvSpPr>
            <p:spPr>
              <a:xfrm>
                <a:off x="-1" y="-1"/>
                <a:ext cx="1371797" cy="1008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962" name="train"/>
            <p:cNvSpPr txBox="1"/>
            <p:nvPr/>
          </p:nvSpPr>
          <p:spPr>
            <a:xfrm>
              <a:off x="14287" y="390339"/>
              <a:ext cx="1343220" cy="396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train</a:t>
              </a:r>
            </a:p>
          </p:txBody>
        </p:sp>
      </p:grpSp>
      <p:sp>
        <p:nvSpPr>
          <p:cNvPr id="964" name="아래쪽 화살표 14"/>
          <p:cNvSpPr/>
          <p:nvPr/>
        </p:nvSpPr>
        <p:spPr>
          <a:xfrm rot="10800000">
            <a:off x="5483933" y="4257052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965" name="아래쪽 화살표 15"/>
          <p:cNvSpPr/>
          <p:nvPr/>
        </p:nvSpPr>
        <p:spPr>
          <a:xfrm rot="10800000">
            <a:off x="5472207" y="2040757"/>
            <a:ext cx="432051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968" name="모서리가 둥근 직사각형 7"/>
          <p:cNvGrpSpPr/>
          <p:nvPr/>
        </p:nvGrpSpPr>
        <p:grpSpPr>
          <a:xfrm>
            <a:off x="4727847" y="1215510"/>
            <a:ext cx="1944219" cy="570371"/>
            <a:chOff x="0" y="0"/>
            <a:chExt cx="1944217" cy="570370"/>
          </a:xfrm>
        </p:grpSpPr>
        <p:sp>
          <p:nvSpPr>
            <p:cNvPr id="966" name="모서리가 둥근 직사각형"/>
            <p:cNvSpPr/>
            <p:nvPr/>
          </p:nvSpPr>
          <p:spPr>
            <a:xfrm>
              <a:off x="0" y="0"/>
              <a:ext cx="1944218" cy="570371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0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967" name="Trigger"/>
            <p:cNvSpPr txBox="1"/>
            <p:nvPr/>
          </p:nvSpPr>
          <p:spPr>
            <a:xfrm>
              <a:off x="34192" y="68014"/>
              <a:ext cx="1875833" cy="434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Trigger</a:t>
              </a:r>
            </a:p>
          </p:txBody>
        </p:sp>
      </p:grpSp>
      <p:sp>
        <p:nvSpPr>
          <p:cNvPr id="969" name="아래쪽 화살표 18"/>
          <p:cNvSpPr/>
          <p:nvPr/>
        </p:nvSpPr>
        <p:spPr>
          <a:xfrm rot="16200000">
            <a:off x="7284132" y="1340767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grpSp>
        <p:nvGrpSpPr>
          <p:cNvPr id="974" name="순서도: 자기 디스크 19"/>
          <p:cNvGrpSpPr/>
          <p:nvPr/>
        </p:nvGrpSpPr>
        <p:grpSpPr>
          <a:xfrm>
            <a:off x="7968206" y="1124069"/>
            <a:ext cx="1515813" cy="1008791"/>
            <a:chOff x="-2" y="0"/>
            <a:chExt cx="1515811" cy="1008790"/>
          </a:xfrm>
        </p:grpSpPr>
        <p:grpSp>
          <p:nvGrpSpPr>
            <p:cNvPr id="972" name="그룹"/>
            <p:cNvGrpSpPr/>
            <p:nvPr/>
          </p:nvGrpSpPr>
          <p:grpSpPr>
            <a:xfrm>
              <a:off x="-3" y="0"/>
              <a:ext cx="1515813" cy="1008791"/>
              <a:chOff x="-1" y="0"/>
              <a:chExt cx="1515811" cy="1008790"/>
            </a:xfrm>
          </p:grpSpPr>
          <p:sp>
            <p:nvSpPr>
              <p:cNvPr id="970" name="도형"/>
              <p:cNvSpPr/>
              <p:nvPr/>
            </p:nvSpPr>
            <p:spPr>
              <a:xfrm>
                <a:off x="-2" y="-1"/>
                <a:ext cx="1515813" cy="1008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971" name="도형"/>
              <p:cNvSpPr/>
              <p:nvPr/>
            </p:nvSpPr>
            <p:spPr>
              <a:xfrm>
                <a:off x="-2" y="-1"/>
                <a:ext cx="1515813" cy="1008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973" name="Train (100%)"/>
            <p:cNvSpPr txBox="1"/>
            <p:nvPr/>
          </p:nvSpPr>
          <p:spPr>
            <a:xfrm>
              <a:off x="14287" y="390339"/>
              <a:ext cx="1487236" cy="396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Train (100%)</a:t>
              </a:r>
            </a:p>
          </p:txBody>
        </p:sp>
      </p:grpSp>
      <p:grpSp>
        <p:nvGrpSpPr>
          <p:cNvPr id="979" name="순서도: 자기 디스크 20"/>
          <p:cNvGrpSpPr/>
          <p:nvPr/>
        </p:nvGrpSpPr>
        <p:grpSpPr>
          <a:xfrm>
            <a:off x="9840412" y="1087126"/>
            <a:ext cx="1371797" cy="1008791"/>
            <a:chOff x="-1" y="0"/>
            <a:chExt cx="1371796" cy="1008790"/>
          </a:xfrm>
        </p:grpSpPr>
        <p:grpSp>
          <p:nvGrpSpPr>
            <p:cNvPr id="977" name="그룹"/>
            <p:cNvGrpSpPr/>
            <p:nvPr/>
          </p:nvGrpSpPr>
          <p:grpSpPr>
            <a:xfrm>
              <a:off x="-2" y="0"/>
              <a:ext cx="1371797" cy="1008791"/>
              <a:chOff x="0" y="0"/>
              <a:chExt cx="1371796" cy="1008790"/>
            </a:xfrm>
          </p:grpSpPr>
          <p:sp>
            <p:nvSpPr>
              <p:cNvPr id="975" name="도형"/>
              <p:cNvSpPr/>
              <p:nvPr/>
            </p:nvSpPr>
            <p:spPr>
              <a:xfrm>
                <a:off x="-1" y="-1"/>
                <a:ext cx="1371797" cy="1008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976" name="도형"/>
              <p:cNvSpPr/>
              <p:nvPr/>
            </p:nvSpPr>
            <p:spPr>
              <a:xfrm>
                <a:off x="-1" y="-1"/>
                <a:ext cx="1371797" cy="1008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3600"/>
                    </a:moveTo>
                    <a:cubicBezTo>
                      <a:pt x="21600" y="5588"/>
                      <a:pt x="16765" y="7200"/>
                      <a:pt x="10800" y="7200"/>
                    </a:cubicBezTo>
                    <a:cubicBezTo>
                      <a:pt x="4835" y="7200"/>
                      <a:pt x="0" y="5588"/>
                      <a:pt x="0" y="3600"/>
                    </a:cubicBezTo>
                    <a:moveTo>
                      <a:pt x="0" y="3600"/>
                    </a:moveTo>
                    <a:cubicBezTo>
                      <a:pt x="0" y="1612"/>
                      <a:pt x="4835" y="0"/>
                      <a:pt x="10800" y="0"/>
                    </a:cubicBezTo>
                    <a:cubicBezTo>
                      <a:pt x="16765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16765" y="21600"/>
                      <a:pt x="10800" y="21600"/>
                    </a:cubicBezTo>
                    <a:cubicBezTo>
                      <a:pt x="4835" y="21600"/>
                      <a:pt x="0" y="19988"/>
                      <a:pt x="0" y="18000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009999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>
                  <a:defRPr b="1" sz="1800">
                    <a:solidFill>
                      <a:srgbClr val="009999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</p:grpSp>
        <p:sp>
          <p:nvSpPr>
            <p:cNvPr id="978" name="Adv (40%)"/>
            <p:cNvSpPr txBox="1"/>
            <p:nvPr/>
          </p:nvSpPr>
          <p:spPr>
            <a:xfrm>
              <a:off x="14287" y="390339"/>
              <a:ext cx="1343220" cy="396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b="1" sz="1800">
                  <a:solidFill>
                    <a:srgbClr val="009999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Adv (40%)</a:t>
              </a:r>
            </a:p>
          </p:txBody>
        </p:sp>
      </p:grpSp>
      <p:grpSp>
        <p:nvGrpSpPr>
          <p:cNvPr id="982" name="모서리가 둥근 직사각형 21"/>
          <p:cNvGrpSpPr/>
          <p:nvPr/>
        </p:nvGrpSpPr>
        <p:grpSpPr>
          <a:xfrm>
            <a:off x="8760296" y="2677041"/>
            <a:ext cx="1944219" cy="1328026"/>
            <a:chOff x="0" y="0"/>
            <a:chExt cx="1944217" cy="1328025"/>
          </a:xfrm>
        </p:grpSpPr>
        <p:sp>
          <p:nvSpPr>
            <p:cNvPr id="980" name="모서리가 둥근 직사각형"/>
            <p:cNvSpPr/>
            <p:nvPr/>
          </p:nvSpPr>
          <p:spPr>
            <a:xfrm>
              <a:off x="0" y="-1"/>
              <a:ext cx="1944218" cy="1328027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rgbClr val="009999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981" name="Model…"/>
            <p:cNvSpPr txBox="1"/>
            <p:nvPr/>
          </p:nvSpPr>
          <p:spPr>
            <a:xfrm>
              <a:off x="71178" y="110291"/>
              <a:ext cx="1801861" cy="1107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Model</a:t>
              </a:r>
            </a:p>
            <a:p>
              <a:pPr>
                <a:defRPr b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pPr>
              <a:r>
                <a:t>(C*)</a:t>
              </a:r>
            </a:p>
          </p:txBody>
        </p:sp>
      </p:grpSp>
      <p:sp>
        <p:nvSpPr>
          <p:cNvPr id="983" name="아래쪽 화살표 22"/>
          <p:cNvSpPr/>
          <p:nvPr/>
        </p:nvSpPr>
        <p:spPr>
          <a:xfrm>
            <a:off x="9516380" y="2088575"/>
            <a:ext cx="432050" cy="432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009999"/>
          </a:solidFill>
          <a:ln w="12700">
            <a:solidFill>
              <a:srgbClr val="00999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984" name="TextBox 23"/>
          <p:cNvSpPr txBox="1"/>
          <p:nvPr/>
        </p:nvSpPr>
        <p:spPr>
          <a:xfrm>
            <a:off x="7356140" y="4149081"/>
            <a:ext cx="4752530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2400">
                <a:solidFill>
                  <a:srgbClr val="FF0000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최종 모델</a:t>
            </a:r>
          </a:p>
        </p:txBody>
      </p:sp>
      <p:sp>
        <p:nvSpPr>
          <p:cNvPr id="985" name="TextBox 24"/>
          <p:cNvSpPr txBox="1"/>
          <p:nvPr/>
        </p:nvSpPr>
        <p:spPr>
          <a:xfrm>
            <a:off x="353363" y="1844825"/>
            <a:ext cx="3348372" cy="86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b="1" sz="2400">
                <a:latin typeface="+mn-lt"/>
                <a:ea typeface="+mn-ea"/>
                <a:cs typeface="+mn-cs"/>
                <a:sym typeface="Malgun Gothic"/>
              </a:defRPr>
            </a:pPr>
            <a:r>
              <a:t>Test set accuracy</a:t>
            </a:r>
            <a:endParaRPr>
              <a:solidFill>
                <a:srgbClr val="00B7E4"/>
              </a:solidFill>
            </a:endParaRPr>
          </a:p>
          <a:p>
            <a:pPr>
              <a:lnSpc>
                <a:spcPct val="90000"/>
              </a:lnSpc>
              <a:defRPr b="1" sz="2400">
                <a:latin typeface="+mn-lt"/>
                <a:ea typeface="+mn-ea"/>
                <a:cs typeface="+mn-cs"/>
                <a:sym typeface="Malgun Gothic"/>
              </a:defRPr>
            </a:pPr>
            <a:r>
              <a:t>90.36%</a:t>
            </a:r>
          </a:p>
        </p:txBody>
      </p:sp>
      <p:sp>
        <p:nvSpPr>
          <p:cNvPr id="986" name="TextBox 25"/>
          <p:cNvSpPr txBox="1"/>
          <p:nvPr/>
        </p:nvSpPr>
        <p:spPr>
          <a:xfrm>
            <a:off x="7356140" y="4579212"/>
            <a:ext cx="4752530" cy="863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b="1" sz="2400">
                <a:latin typeface="+mn-lt"/>
                <a:ea typeface="+mn-ea"/>
                <a:cs typeface="+mn-cs"/>
                <a:sym typeface="Malgun Gothic"/>
              </a:defRPr>
            </a:pPr>
            <a:r>
              <a:t>Test set accuracy</a:t>
            </a:r>
            <a:endParaRPr>
              <a:solidFill>
                <a:srgbClr val="00B7E4"/>
              </a:solidFill>
            </a:endParaRPr>
          </a:p>
          <a:p>
            <a:pPr>
              <a:lnSpc>
                <a:spcPct val="90000"/>
              </a:lnSpc>
              <a:defRPr b="1" sz="2400">
                <a:solidFill>
                  <a:srgbClr val="FF0000"/>
                </a:solidFill>
                <a:latin typeface="+mn-lt"/>
                <a:ea typeface="+mn-ea"/>
                <a:cs typeface="+mn-cs"/>
                <a:sym typeface="Malgun Gothic"/>
              </a:defRPr>
            </a:pPr>
            <a:r>
              <a:t>90.42%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91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Conclusion  - 아쉬운 점</a:t>
            </a:r>
          </a:p>
        </p:txBody>
      </p:sp>
      <p:graphicFrame>
        <p:nvGraphicFramePr>
          <p:cNvPr id="992" name="표 5"/>
          <p:cNvGraphicFramePr/>
          <p:nvPr/>
        </p:nvGraphicFramePr>
        <p:xfrm>
          <a:off x="2346423" y="2276163"/>
          <a:ext cx="7478514" cy="296672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5205284"/>
                <a:gridCol w="2273228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Review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Label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괜찮아요~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부정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.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긍정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영화 다보고 평점 읽는것이 이영화 최고의 재미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부정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뭐야이거 무서워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긍정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맥가이버 머리 유행했을때 인기폭발 -_-;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긍정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삼순이보다가 궁금해서 ㅋㅋㅋㅋㅋㅋㅋㅋㅋ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부정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후..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긍정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993" name="TextBox 7"/>
          <p:cNvSpPr txBox="1"/>
          <p:nvPr/>
        </p:nvSpPr>
        <p:spPr>
          <a:xfrm>
            <a:off x="-3" y="1255111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데이터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ext Box 1"/>
          <p:cNvSpPr txBox="1"/>
          <p:nvPr/>
        </p:nvSpPr>
        <p:spPr>
          <a:xfrm>
            <a:off x="42861" y="1981199"/>
            <a:ext cx="12104691" cy="77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b="1" sz="4000">
                <a:solidFill>
                  <a:srgbClr val="00B7E4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1. Generalization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98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Conclusion  - 아쉬운 점</a:t>
            </a:r>
          </a:p>
        </p:txBody>
      </p:sp>
      <p:sp>
        <p:nvSpPr>
          <p:cNvPr id="999" name="TextBox 7"/>
          <p:cNvSpPr txBox="1"/>
          <p:nvPr/>
        </p:nvSpPr>
        <p:spPr>
          <a:xfrm>
            <a:off x="-3" y="1255111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한국어 감성사전</a:t>
            </a:r>
          </a:p>
        </p:txBody>
      </p:sp>
      <p:graphicFrame>
        <p:nvGraphicFramePr>
          <p:cNvPr id="1000" name="표 8"/>
          <p:cNvGraphicFramePr/>
          <p:nvPr/>
        </p:nvGraphicFramePr>
        <p:xfrm>
          <a:off x="3513973" y="2528428"/>
          <a:ext cx="5143414" cy="296672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2821540"/>
                <a:gridCol w="2321872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Trigger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Trigger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수작 그리고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각본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펑펑 빠져서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대본 걸레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수작 그리구 ㅠㅠ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거품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찡 빠져서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알맹이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여운 그리구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그래픽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빠져서 이렇게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시나리오 표절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하이라이트 그리구 다니엘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시나리오 걸레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05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Conclusion  - 아쉬운 점</a:t>
            </a:r>
          </a:p>
        </p:txBody>
      </p:sp>
      <p:sp>
        <p:nvSpPr>
          <p:cNvPr id="1006" name="TextBox 7"/>
          <p:cNvSpPr txBox="1"/>
          <p:nvPr/>
        </p:nvSpPr>
        <p:spPr>
          <a:xfrm>
            <a:off x="-3" y="1255111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Trigger 의 공격성공률 비대칭</a:t>
            </a:r>
          </a:p>
        </p:txBody>
      </p:sp>
      <p:graphicFrame>
        <p:nvGraphicFramePr>
          <p:cNvPr id="1007" name="표 8"/>
          <p:cNvGraphicFramePr/>
          <p:nvPr/>
        </p:nvGraphicFramePr>
        <p:xfrm>
          <a:off x="551383" y="2683804"/>
          <a:ext cx="5246266" cy="296672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024337"/>
                <a:gridCol w="2221927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Trigger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공격 성공률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수작 그리고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53.31%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펑펑 빠져서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52.2%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수작 그리구 ㅠㅠ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51.93%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찡 빠져서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49.87%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여운 그리구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45.9%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빠져서 이렇게 여운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39.64%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하이라이트 그리구 다니엘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32.59%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1008" name="표 10"/>
          <p:cNvGraphicFramePr/>
          <p:nvPr/>
        </p:nvGraphicFramePr>
        <p:xfrm>
          <a:off x="6456040" y="2683804"/>
          <a:ext cx="5246264" cy="296672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3024337"/>
                <a:gridCol w="2221927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Trigger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공격 성공률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각본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80.27%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대본 걸레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77.57%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거품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77.34%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알맹이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77.02%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제작 그래픽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76.92%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시나리오 표절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75.54%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걸레 시나리오 걸레</a:t>
                      </a:r>
                    </a:p>
                  </a:txBody>
                  <a:tcPr marL="45720" marR="45720" marT="45720" marB="45720" anchor="t" anchorCtr="0" horzOverflow="overflow">
                    <a:lnL>
                      <a:solidFill>
                        <a:srgbClr val="A6A6A6"/>
                      </a:solidFill>
                    </a:lnL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배달의민족 주아"/>
                          <a:ea typeface="배달의민족 주아"/>
                          <a:cs typeface="배달의민족 주아"/>
                          <a:sym typeface="배달의민족 주아"/>
                        </a:rPr>
                        <a:t>75.49%</a:t>
                      </a:r>
                    </a:p>
                  </a:txBody>
                  <a:tcPr marL="45720" marR="45720" marT="45720" marB="45720" anchor="t" anchorCtr="0" horzOverflow="overflow">
                    <a:lnR>
                      <a:solidFill>
                        <a:srgbClr val="A6A6A6"/>
                      </a:solidFill>
                    </a:lnR>
                    <a:lnT>
                      <a:solidFill>
                        <a:srgbClr val="A6A6A6"/>
                      </a:solidFill>
                    </a:lnT>
                    <a:lnB>
                      <a:solidFill>
                        <a:srgbClr val="A6A6A6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009" name="TextBox 6"/>
          <p:cNvSpPr txBox="1"/>
          <p:nvPr/>
        </p:nvSpPr>
        <p:spPr>
          <a:xfrm>
            <a:off x="749217" y="2060849"/>
            <a:ext cx="4752532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24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부정 -&gt; 긍정</a:t>
            </a:r>
          </a:p>
        </p:txBody>
      </p:sp>
      <p:sp>
        <p:nvSpPr>
          <p:cNvPr id="1010" name="TextBox 9"/>
          <p:cNvSpPr txBox="1"/>
          <p:nvPr/>
        </p:nvSpPr>
        <p:spPr>
          <a:xfrm>
            <a:off x="6672063" y="2063458"/>
            <a:ext cx="4752531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24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긍정 -&gt; 부정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Text Box 1"/>
          <p:cNvSpPr txBox="1"/>
          <p:nvPr>
            <p:ph type="sldNum" sz="quarter" idx="4294967295"/>
          </p:nvPr>
        </p:nvSpPr>
        <p:spPr>
          <a:xfrm>
            <a:off x="11975020" y="6600824"/>
            <a:ext cx="19634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15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Conclusion  - future work</a:t>
            </a:r>
          </a:p>
        </p:txBody>
      </p:sp>
      <p:sp>
        <p:nvSpPr>
          <p:cNvPr id="1016" name="TextBox 7"/>
          <p:cNvSpPr txBox="1"/>
          <p:nvPr/>
        </p:nvSpPr>
        <p:spPr>
          <a:xfrm>
            <a:off x="-3" y="1255111"/>
            <a:ext cx="12171365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40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Trigger 의 위치</a:t>
            </a:r>
          </a:p>
        </p:txBody>
      </p:sp>
      <p:grpSp>
        <p:nvGrpSpPr>
          <p:cNvPr id="1019" name="모서리가 둥근 직사각형 1"/>
          <p:cNvGrpSpPr/>
          <p:nvPr/>
        </p:nvGrpSpPr>
        <p:grpSpPr>
          <a:xfrm>
            <a:off x="4753531" y="2159853"/>
            <a:ext cx="2664299" cy="919404"/>
            <a:chOff x="0" y="0"/>
            <a:chExt cx="2664298" cy="919403"/>
          </a:xfrm>
        </p:grpSpPr>
        <p:sp>
          <p:nvSpPr>
            <p:cNvPr id="1017" name="모서리가 둥근 직사각형"/>
            <p:cNvSpPr/>
            <p:nvPr/>
          </p:nvSpPr>
          <p:spPr>
            <a:xfrm>
              <a:off x="0" y="-1"/>
              <a:ext cx="2664299" cy="919405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b="1" sz="3200">
                  <a:solidFill>
                    <a:srgbClr val="FFFFFF"/>
                  </a:solidFill>
                  <a:latin typeface="배달의민족 주아"/>
                  <a:ea typeface="배달의민족 주아"/>
                  <a:cs typeface="배달의민족 주아"/>
                  <a:sym typeface="배달의민족 주아"/>
                </a:defRPr>
              </a:pPr>
            </a:p>
          </p:txBody>
        </p:sp>
        <p:sp>
          <p:nvSpPr>
            <p:cNvPr id="1018" name="Trigger"/>
            <p:cNvSpPr txBox="1"/>
            <p:nvPr/>
          </p:nvSpPr>
          <p:spPr>
            <a:xfrm>
              <a:off x="51229" y="51230"/>
              <a:ext cx="2561839" cy="6375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b="1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Malgun Gothic"/>
                </a:defRPr>
              </a:lvl1pPr>
            </a:lstStyle>
            <a:p>
              <a:pPr/>
              <a:r>
                <a:t>Trigger</a:t>
              </a:r>
            </a:p>
          </p:txBody>
        </p:sp>
      </p:grpSp>
      <p:grpSp>
        <p:nvGrpSpPr>
          <p:cNvPr id="1047" name="그룹 2"/>
          <p:cNvGrpSpPr/>
          <p:nvPr/>
        </p:nvGrpSpPr>
        <p:grpSpPr>
          <a:xfrm>
            <a:off x="674175" y="4278129"/>
            <a:ext cx="10867102" cy="715093"/>
            <a:chOff x="0" y="0"/>
            <a:chExt cx="10867101" cy="715092"/>
          </a:xfrm>
        </p:grpSpPr>
        <p:grpSp>
          <p:nvGrpSpPr>
            <p:cNvPr id="1022" name="모서리가 둥근 직사각형 11"/>
            <p:cNvGrpSpPr/>
            <p:nvPr/>
          </p:nvGrpSpPr>
          <p:grpSpPr>
            <a:xfrm>
              <a:off x="0" y="0"/>
              <a:ext cx="720083" cy="715093"/>
              <a:chOff x="0" y="0"/>
              <a:chExt cx="720082" cy="715092"/>
            </a:xfrm>
          </p:grpSpPr>
          <p:sp>
            <p:nvSpPr>
              <p:cNvPr id="1020" name="모서리가 둥근 직사각형"/>
              <p:cNvSpPr/>
              <p:nvPr/>
            </p:nvSpPr>
            <p:spPr>
              <a:xfrm>
                <a:off x="0" y="-1"/>
                <a:ext cx="720083" cy="715094"/>
              </a:xfrm>
              <a:prstGeom prst="roundRect">
                <a:avLst>
                  <a:gd name="adj" fmla="val 16667"/>
                </a:avLst>
              </a:prstGeom>
              <a:solidFill>
                <a:srgbClr val="595959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1021" name="이"/>
              <p:cNvSpPr/>
              <p:nvPr/>
            </p:nvSpPr>
            <p:spPr>
              <a:xfrm>
                <a:off x="41258" y="41257"/>
                <a:ext cx="63756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이</a:t>
                </a:r>
              </a:p>
            </p:txBody>
          </p:sp>
        </p:grpSp>
        <p:grpSp>
          <p:nvGrpSpPr>
            <p:cNvPr id="1025" name="모서리가 둥근 직사각형 12"/>
            <p:cNvGrpSpPr/>
            <p:nvPr/>
          </p:nvGrpSpPr>
          <p:grpSpPr>
            <a:xfrm>
              <a:off x="1010075" y="0"/>
              <a:ext cx="1152131" cy="715093"/>
              <a:chOff x="0" y="0"/>
              <a:chExt cx="1152130" cy="715092"/>
            </a:xfrm>
          </p:grpSpPr>
          <p:sp>
            <p:nvSpPr>
              <p:cNvPr id="1023" name="모서리가 둥근 직사각형"/>
              <p:cNvSpPr/>
              <p:nvPr/>
            </p:nvSpPr>
            <p:spPr>
              <a:xfrm>
                <a:off x="0" y="-1"/>
                <a:ext cx="1152131" cy="715094"/>
              </a:xfrm>
              <a:prstGeom prst="roundRect">
                <a:avLst>
                  <a:gd name="adj" fmla="val 16667"/>
                </a:avLst>
              </a:prstGeom>
              <a:solidFill>
                <a:srgbClr val="595959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1024" name="영화에"/>
              <p:cNvSpPr/>
              <p:nvPr/>
            </p:nvSpPr>
            <p:spPr>
              <a:xfrm>
                <a:off x="41257" y="41257"/>
                <a:ext cx="106961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영화에</a:t>
                </a:r>
              </a:p>
            </p:txBody>
          </p:sp>
        </p:grpSp>
        <p:grpSp>
          <p:nvGrpSpPr>
            <p:cNvPr id="1028" name="모서리가 둥근 직사각형 13"/>
            <p:cNvGrpSpPr/>
            <p:nvPr/>
          </p:nvGrpSpPr>
          <p:grpSpPr>
            <a:xfrm>
              <a:off x="2299798" y="0"/>
              <a:ext cx="864099" cy="715093"/>
              <a:chOff x="0" y="0"/>
              <a:chExt cx="864098" cy="715092"/>
            </a:xfrm>
          </p:grpSpPr>
          <p:sp>
            <p:nvSpPr>
              <p:cNvPr id="1026" name="모서리가 둥근 직사각형"/>
              <p:cNvSpPr/>
              <p:nvPr/>
            </p:nvSpPr>
            <p:spPr>
              <a:xfrm>
                <a:off x="-1" y="-1"/>
                <a:ext cx="864100" cy="715094"/>
              </a:xfrm>
              <a:prstGeom prst="roundRect">
                <a:avLst>
                  <a:gd name="adj" fmla="val 16667"/>
                </a:avLst>
              </a:prstGeom>
              <a:solidFill>
                <a:srgbClr val="595959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1027" name="별점"/>
              <p:cNvSpPr/>
              <p:nvPr/>
            </p:nvSpPr>
            <p:spPr>
              <a:xfrm>
                <a:off x="41257" y="41257"/>
                <a:ext cx="781584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별점</a:t>
                </a:r>
              </a:p>
            </p:txBody>
          </p:sp>
        </p:grpSp>
        <p:grpSp>
          <p:nvGrpSpPr>
            <p:cNvPr id="1031" name="모서리가 둥근 직사각형 14"/>
            <p:cNvGrpSpPr/>
            <p:nvPr/>
          </p:nvGrpSpPr>
          <p:grpSpPr>
            <a:xfrm>
              <a:off x="3301489" y="0"/>
              <a:ext cx="745766" cy="715093"/>
              <a:chOff x="0" y="0"/>
              <a:chExt cx="745765" cy="715092"/>
            </a:xfrm>
          </p:grpSpPr>
          <p:sp>
            <p:nvSpPr>
              <p:cNvPr id="1029" name="모서리가 둥근 직사각형"/>
              <p:cNvSpPr/>
              <p:nvPr/>
            </p:nvSpPr>
            <p:spPr>
              <a:xfrm>
                <a:off x="0" y="-1"/>
                <a:ext cx="745766" cy="715094"/>
              </a:xfrm>
              <a:prstGeom prst="roundRect">
                <a:avLst>
                  <a:gd name="adj" fmla="val 16667"/>
                </a:avLst>
              </a:prstGeom>
              <a:solidFill>
                <a:srgbClr val="595959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1030" name="하나"/>
              <p:cNvSpPr/>
              <p:nvPr/>
            </p:nvSpPr>
            <p:spPr>
              <a:xfrm>
                <a:off x="3157" y="41258"/>
                <a:ext cx="727603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하나</a:t>
                </a:r>
              </a:p>
            </p:txBody>
          </p:sp>
        </p:grpSp>
        <p:grpSp>
          <p:nvGrpSpPr>
            <p:cNvPr id="1034" name="모서리가 둥근 직사각형 15"/>
            <p:cNvGrpSpPr/>
            <p:nvPr/>
          </p:nvGrpSpPr>
          <p:grpSpPr>
            <a:xfrm>
              <a:off x="4175305" y="0"/>
              <a:ext cx="745662" cy="715093"/>
              <a:chOff x="0" y="0"/>
              <a:chExt cx="745661" cy="715092"/>
            </a:xfrm>
          </p:grpSpPr>
          <p:sp>
            <p:nvSpPr>
              <p:cNvPr id="1032" name="모서리가 둥근 직사각형"/>
              <p:cNvSpPr/>
              <p:nvPr/>
            </p:nvSpPr>
            <p:spPr>
              <a:xfrm>
                <a:off x="9541" y="-1"/>
                <a:ext cx="720084" cy="715094"/>
              </a:xfrm>
              <a:prstGeom prst="roundRect">
                <a:avLst>
                  <a:gd name="adj" fmla="val 16667"/>
                </a:avLst>
              </a:prstGeom>
              <a:solidFill>
                <a:srgbClr val="595959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1033" name="주는"/>
              <p:cNvSpPr/>
              <p:nvPr/>
            </p:nvSpPr>
            <p:spPr>
              <a:xfrm>
                <a:off x="0" y="41258"/>
                <a:ext cx="745662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주는</a:t>
                </a:r>
              </a:p>
            </p:txBody>
          </p:sp>
        </p:grpSp>
        <p:grpSp>
          <p:nvGrpSpPr>
            <p:cNvPr id="1037" name="모서리가 둥근 직사각형 16"/>
            <p:cNvGrpSpPr/>
            <p:nvPr/>
          </p:nvGrpSpPr>
          <p:grpSpPr>
            <a:xfrm>
              <a:off x="5007580" y="0"/>
              <a:ext cx="1326908" cy="715093"/>
              <a:chOff x="0" y="0"/>
              <a:chExt cx="1326906" cy="715092"/>
            </a:xfrm>
          </p:grpSpPr>
          <p:sp>
            <p:nvSpPr>
              <p:cNvPr id="1035" name="모서리가 둥근 직사각형"/>
              <p:cNvSpPr/>
              <p:nvPr/>
            </p:nvSpPr>
            <p:spPr>
              <a:xfrm>
                <a:off x="34941" y="-1"/>
                <a:ext cx="1249823" cy="715094"/>
              </a:xfrm>
              <a:prstGeom prst="roundRect">
                <a:avLst>
                  <a:gd name="adj" fmla="val 16667"/>
                </a:avLst>
              </a:prstGeom>
              <a:solidFill>
                <a:srgbClr val="595959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1036" name="사람들과"/>
              <p:cNvSpPr/>
              <p:nvPr/>
            </p:nvSpPr>
            <p:spPr>
              <a:xfrm>
                <a:off x="0" y="41258"/>
                <a:ext cx="132690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사람들과</a:t>
                </a:r>
              </a:p>
            </p:txBody>
          </p:sp>
        </p:grpSp>
        <p:grpSp>
          <p:nvGrpSpPr>
            <p:cNvPr id="1040" name="모서리가 둥근 직사각형 17"/>
            <p:cNvGrpSpPr/>
            <p:nvPr/>
          </p:nvGrpSpPr>
          <p:grpSpPr>
            <a:xfrm>
              <a:off x="6429936" y="0"/>
              <a:ext cx="792091" cy="715093"/>
              <a:chOff x="0" y="0"/>
              <a:chExt cx="792090" cy="715092"/>
            </a:xfrm>
          </p:grpSpPr>
          <p:sp>
            <p:nvSpPr>
              <p:cNvPr id="1038" name="모서리가 둥근 직사각형"/>
              <p:cNvSpPr/>
              <p:nvPr/>
            </p:nvSpPr>
            <p:spPr>
              <a:xfrm>
                <a:off x="-1" y="-1"/>
                <a:ext cx="792092" cy="715094"/>
              </a:xfrm>
              <a:prstGeom prst="roundRect">
                <a:avLst>
                  <a:gd name="adj" fmla="val 16667"/>
                </a:avLst>
              </a:prstGeom>
              <a:solidFill>
                <a:srgbClr val="595959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1039" name="같이"/>
              <p:cNvSpPr/>
              <p:nvPr/>
            </p:nvSpPr>
            <p:spPr>
              <a:xfrm>
                <a:off x="41258" y="41257"/>
                <a:ext cx="709574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같이</a:t>
                </a:r>
              </a:p>
            </p:txBody>
          </p:sp>
        </p:grpSp>
        <p:grpSp>
          <p:nvGrpSpPr>
            <p:cNvPr id="1043" name="모서리가 둥근 직사각형 18"/>
            <p:cNvGrpSpPr/>
            <p:nvPr/>
          </p:nvGrpSpPr>
          <p:grpSpPr>
            <a:xfrm>
              <a:off x="7324677" y="0"/>
              <a:ext cx="1979162" cy="715093"/>
              <a:chOff x="0" y="0"/>
              <a:chExt cx="1979160" cy="715092"/>
            </a:xfrm>
          </p:grpSpPr>
          <p:sp>
            <p:nvSpPr>
              <p:cNvPr id="1041" name="모서리가 둥근 직사각형"/>
              <p:cNvSpPr/>
              <p:nvPr/>
            </p:nvSpPr>
            <p:spPr>
              <a:xfrm>
                <a:off x="34941" y="-1"/>
                <a:ext cx="1944220" cy="715094"/>
              </a:xfrm>
              <a:prstGeom prst="roundRect">
                <a:avLst>
                  <a:gd name="adj" fmla="val 16667"/>
                </a:avLst>
              </a:prstGeom>
              <a:solidFill>
                <a:srgbClr val="595959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1042" name="살고있다는게"/>
              <p:cNvSpPr/>
              <p:nvPr/>
            </p:nvSpPr>
            <p:spPr>
              <a:xfrm>
                <a:off x="-1" y="41258"/>
                <a:ext cx="1942846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살고있다는게</a:t>
                </a:r>
              </a:p>
            </p:txBody>
          </p:sp>
        </p:grpSp>
        <p:grpSp>
          <p:nvGrpSpPr>
            <p:cNvPr id="1046" name="모서리가 둥근 직사각형 19"/>
            <p:cNvGrpSpPr/>
            <p:nvPr/>
          </p:nvGrpSpPr>
          <p:grpSpPr>
            <a:xfrm>
              <a:off x="9543697" y="0"/>
              <a:ext cx="1323406" cy="664014"/>
              <a:chOff x="0" y="0"/>
              <a:chExt cx="1323404" cy="664013"/>
            </a:xfrm>
          </p:grpSpPr>
          <p:sp>
            <p:nvSpPr>
              <p:cNvPr id="1044" name="모서리가 둥근 직사각형"/>
              <p:cNvSpPr/>
              <p:nvPr/>
            </p:nvSpPr>
            <p:spPr>
              <a:xfrm>
                <a:off x="37436" y="-1"/>
                <a:ext cx="1249822" cy="664015"/>
              </a:xfrm>
              <a:prstGeom prst="roundRect">
                <a:avLst>
                  <a:gd name="adj" fmla="val 16667"/>
                </a:avLst>
              </a:prstGeom>
              <a:solidFill>
                <a:srgbClr val="595959"/>
              </a:solidFill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배달의민족 주아"/>
                    <a:ea typeface="배달의민족 주아"/>
                    <a:cs typeface="배달의민족 주아"/>
                    <a:sym typeface="배달의민족 주아"/>
                  </a:defRPr>
                </a:pPr>
              </a:p>
            </p:txBody>
          </p:sp>
          <p:sp>
            <p:nvSpPr>
              <p:cNvPr id="1045" name="끔찍하다"/>
              <p:cNvSpPr/>
              <p:nvPr/>
            </p:nvSpPr>
            <p:spPr>
              <a:xfrm>
                <a:off x="0" y="38764"/>
                <a:ext cx="1323405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Malgun Gothic"/>
                  </a:defRPr>
                </a:lvl1pPr>
              </a:lstStyle>
              <a:p>
                <a:pPr/>
                <a:r>
                  <a:t>끔찍하다</a:t>
                </a:r>
              </a:p>
            </p:txBody>
          </p:sp>
        </p:grpSp>
      </p:grpSp>
      <p:sp>
        <p:nvSpPr>
          <p:cNvPr id="1048" name="꺾인 연결선 4"/>
          <p:cNvSpPr/>
          <p:nvPr/>
        </p:nvSpPr>
        <p:spPr>
          <a:xfrm flipV="1" rot="10800000">
            <a:off x="476736" y="3214802"/>
            <a:ext cx="5619268" cy="1063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0" y="21600"/>
                </a:lnTo>
              </a:path>
            </a:pathLst>
          </a:cu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7A7A7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049" name="꺾인 연결선 32"/>
          <p:cNvSpPr/>
          <p:nvPr/>
        </p:nvSpPr>
        <p:spPr>
          <a:xfrm>
            <a:off x="6082515" y="3214800"/>
            <a:ext cx="5558102" cy="1063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592" y="0"/>
                </a:lnTo>
                <a:lnTo>
                  <a:pt x="21592" y="2160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A7A7A7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050" name="직선 화살표 연결선 42"/>
          <p:cNvSpPr/>
          <p:nvPr/>
        </p:nvSpPr>
        <p:spPr>
          <a:xfrm flipH="1">
            <a:off x="1586426" y="3214800"/>
            <a:ext cx="2" cy="1063333"/>
          </a:xfrm>
          <a:prstGeom prst="line">
            <a:avLst/>
          </a:pr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1051" name="직선 화살표 연결선 45"/>
          <p:cNvSpPr/>
          <p:nvPr/>
        </p:nvSpPr>
        <p:spPr>
          <a:xfrm>
            <a:off x="3910798" y="3231652"/>
            <a:ext cx="2" cy="1063333"/>
          </a:xfrm>
          <a:prstGeom prst="line">
            <a:avLst/>
          </a:pr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1052" name="직선 화살표 연결선 46"/>
          <p:cNvSpPr/>
          <p:nvPr/>
        </p:nvSpPr>
        <p:spPr>
          <a:xfrm flipH="1">
            <a:off x="2927648" y="3231651"/>
            <a:ext cx="2" cy="1063333"/>
          </a:xfrm>
          <a:prstGeom prst="line">
            <a:avLst/>
          </a:pr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1053" name="직선 화살표 연결선 47"/>
          <p:cNvSpPr/>
          <p:nvPr/>
        </p:nvSpPr>
        <p:spPr>
          <a:xfrm>
            <a:off x="4758373" y="3212107"/>
            <a:ext cx="2" cy="1063333"/>
          </a:xfrm>
          <a:prstGeom prst="line">
            <a:avLst/>
          </a:pr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1054" name="직선 화살표 연결선 48"/>
          <p:cNvSpPr/>
          <p:nvPr/>
        </p:nvSpPr>
        <p:spPr>
          <a:xfrm>
            <a:off x="5663951" y="3231652"/>
            <a:ext cx="2" cy="1063333"/>
          </a:xfrm>
          <a:prstGeom prst="line">
            <a:avLst/>
          </a:pr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1055" name="직선 화살표 연결선 49"/>
          <p:cNvSpPr/>
          <p:nvPr/>
        </p:nvSpPr>
        <p:spPr>
          <a:xfrm>
            <a:off x="7032104" y="3231652"/>
            <a:ext cx="2" cy="1063333"/>
          </a:xfrm>
          <a:prstGeom prst="line">
            <a:avLst/>
          </a:pr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1056" name="직선 화살표 연결선 50"/>
          <p:cNvSpPr/>
          <p:nvPr/>
        </p:nvSpPr>
        <p:spPr>
          <a:xfrm>
            <a:off x="7968208" y="3212107"/>
            <a:ext cx="2" cy="1063333"/>
          </a:xfrm>
          <a:prstGeom prst="line">
            <a:avLst/>
          </a:pr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  <p:sp>
        <p:nvSpPr>
          <p:cNvPr id="1057" name="직선 화살표 연결선 51"/>
          <p:cNvSpPr/>
          <p:nvPr/>
        </p:nvSpPr>
        <p:spPr>
          <a:xfrm>
            <a:off x="10056438" y="3214802"/>
            <a:ext cx="2" cy="1063333"/>
          </a:xfrm>
          <a:prstGeom prst="line">
            <a:avLst/>
          </a:prstGeom>
          <a:ln w="2857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A7A7A7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11696" b="0"/>
          <a:stretch>
            <a:fillRect/>
          </a:stretch>
        </p:blipFill>
        <p:spPr>
          <a:xfrm>
            <a:off x="-58739" y="0"/>
            <a:ext cx="12250741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2" name="Rectangle 2"/>
          <p:cNvSpPr/>
          <p:nvPr/>
        </p:nvSpPr>
        <p:spPr>
          <a:xfrm>
            <a:off x="-60326" y="-2"/>
            <a:ext cx="12260266" cy="739299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78999">
                <a:srgbClr val="000000">
                  <a:alpha val="78999"/>
                </a:srgbClr>
              </a:gs>
              <a:gs pos="100000">
                <a:srgbClr val="000000"/>
              </a:gs>
            </a:gsLst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lnSpc>
                <a:spcPct val="100000"/>
              </a:lnSpc>
              <a:defRPr sz="1800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</a:p>
        </p:txBody>
      </p:sp>
      <p:sp>
        <p:nvSpPr>
          <p:cNvPr id="1063" name="Text Box 3"/>
          <p:cNvSpPr txBox="1"/>
          <p:nvPr/>
        </p:nvSpPr>
        <p:spPr>
          <a:xfrm>
            <a:off x="84136" y="2926082"/>
            <a:ext cx="11996741" cy="1005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1217612">
              <a:spcBef>
                <a:spcPts val="900"/>
              </a:spcBef>
              <a:defRPr b="1" sz="6000">
                <a:solidFill>
                  <a:srgbClr val="00B4E1"/>
                </a:solidFill>
                <a:effectLst>
                  <a:outerShdw sx="100000" sy="100000" kx="0" ky="0" algn="b" rotWithShape="0" blurRad="38100" dist="38100" dir="2700000">
                    <a:srgbClr val="FFFFFF"/>
                  </a:outerShdw>
                </a:effectLst>
                <a:latin typeface="배달의민족 주아"/>
                <a:ea typeface="배달의민족 주아"/>
                <a:cs typeface="배달의민족 주아"/>
                <a:sym typeface="배달의민족 주아"/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 Box 1"/>
          <p:cNvSpPr txBox="1"/>
          <p:nvPr>
            <p:ph type="sldNum" sz="quarter" idx="4294967295"/>
          </p:nvPr>
        </p:nvSpPr>
        <p:spPr>
          <a:xfrm>
            <a:off x="12044363" y="6600824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3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Generalization</a:t>
            </a:r>
          </a:p>
        </p:txBody>
      </p:sp>
      <p:sp>
        <p:nvSpPr>
          <p:cNvPr id="584" name="Text Box 3"/>
          <p:cNvSpPr txBox="1"/>
          <p:nvPr/>
        </p:nvSpPr>
        <p:spPr>
          <a:xfrm>
            <a:off x="1427230" y="3013075"/>
            <a:ext cx="9337536" cy="10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5800"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일반화(Generalization)이란?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 Box 1"/>
          <p:cNvSpPr txBox="1"/>
          <p:nvPr>
            <p:ph type="sldNum" sz="quarter" idx="4294967295"/>
          </p:nvPr>
        </p:nvSpPr>
        <p:spPr>
          <a:xfrm>
            <a:off x="12044363" y="6600824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89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Generalization</a:t>
            </a:r>
          </a:p>
        </p:txBody>
      </p:sp>
      <p:pic>
        <p:nvPicPr>
          <p:cNvPr id="59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1000" y="2025650"/>
            <a:ext cx="6350000" cy="280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Text Box 1"/>
          <p:cNvSpPr txBox="1"/>
          <p:nvPr/>
        </p:nvSpPr>
        <p:spPr>
          <a:xfrm>
            <a:off x="42861" y="1981199"/>
            <a:ext cx="12104691" cy="779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6798" tIns="46798" rIns="46798" bIns="46798">
            <a:spAutoFit/>
          </a:bodyPr>
          <a:lstStyle>
            <a:lvl1pPr>
              <a:defRPr b="1" sz="4000">
                <a:solidFill>
                  <a:srgbClr val="00B7E4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2. Adversarial Attack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 Box 1"/>
          <p:cNvSpPr txBox="1"/>
          <p:nvPr>
            <p:ph type="sldNum" sz="quarter" idx="4294967295"/>
          </p:nvPr>
        </p:nvSpPr>
        <p:spPr>
          <a:xfrm>
            <a:off x="12044363" y="6600824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99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Adversarial Attack?</a:t>
            </a:r>
          </a:p>
        </p:txBody>
      </p:sp>
      <p:pic>
        <p:nvPicPr>
          <p:cNvPr id="60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7332" y="1604962"/>
            <a:ext cx="9177337" cy="3646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ext Box 1"/>
          <p:cNvSpPr txBox="1"/>
          <p:nvPr>
            <p:ph type="sldNum" sz="quarter" idx="4294967295"/>
          </p:nvPr>
        </p:nvSpPr>
        <p:spPr>
          <a:xfrm>
            <a:off x="12044363" y="6600824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05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Adversarial Attack?</a:t>
            </a:r>
          </a:p>
        </p:txBody>
      </p:sp>
      <p:pic>
        <p:nvPicPr>
          <p:cNvPr id="606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7332" y="1604962"/>
            <a:ext cx="9177337" cy="3646490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직사각형 1"/>
          <p:cNvSpPr/>
          <p:nvPr/>
        </p:nvSpPr>
        <p:spPr>
          <a:xfrm>
            <a:off x="8256240" y="1604962"/>
            <a:ext cx="2428431" cy="2472110"/>
          </a:xfrm>
          <a:prstGeom prst="rect">
            <a:avLst/>
          </a:prstGeom>
          <a:ln w="57150">
            <a:solidFill>
              <a:srgbClr val="FF0000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B7E4"/>
                </a:solidFill>
                <a:latin typeface="배달의민족 주아 OTF"/>
                <a:ea typeface="배달의민족 주아 OTF"/>
                <a:cs typeface="배달의민족 주아 OTF"/>
                <a:sym typeface="배달의민족 주아 OTF"/>
              </a:defRPr>
            </a:pPr>
          </a:p>
        </p:txBody>
      </p:sp>
      <p:sp>
        <p:nvSpPr>
          <p:cNvPr id="608" name="TextBox 2"/>
          <p:cNvSpPr txBox="1"/>
          <p:nvPr/>
        </p:nvSpPr>
        <p:spPr>
          <a:xfrm>
            <a:off x="8220233" y="913037"/>
            <a:ext cx="2500439" cy="742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b="1" sz="2000">
                <a:solidFill>
                  <a:srgbClr val="FF0000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Adversarial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 Box 1"/>
          <p:cNvSpPr txBox="1"/>
          <p:nvPr>
            <p:ph type="sldNum" sz="quarter" idx="4294967295"/>
          </p:nvPr>
        </p:nvSpPr>
        <p:spPr>
          <a:xfrm>
            <a:off x="12044363" y="6600824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b="1" sz="13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3" name="Rectangle 2"/>
          <p:cNvSpPr txBox="1"/>
          <p:nvPr>
            <p:ph type="title"/>
          </p:nvPr>
        </p:nvSpPr>
        <p:spPr>
          <a:xfrm>
            <a:off x="598487" y="215900"/>
            <a:ext cx="8150226" cy="503238"/>
          </a:xfrm>
          <a:prstGeom prst="rect">
            <a:avLst/>
          </a:prstGeom>
        </p:spPr>
        <p:txBody>
          <a:bodyPr/>
          <a:lstStyle>
            <a:lvl1pPr defTabSz="822958">
              <a:defRPr b="1" sz="2500">
                <a:solidFill>
                  <a:srgbClr val="003366"/>
                </a:solidFill>
                <a:latin typeface="+mn-lt"/>
                <a:ea typeface="+mn-ea"/>
                <a:cs typeface="+mn-cs"/>
                <a:sym typeface="Malgun Gothic"/>
              </a:defRPr>
            </a:lvl1pPr>
          </a:lstStyle>
          <a:p>
            <a:pPr/>
            <a:r>
              <a:t>Adversarial Attack for NLP</a:t>
            </a:r>
          </a:p>
        </p:txBody>
      </p:sp>
      <p:pic>
        <p:nvPicPr>
          <p:cNvPr id="61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5050" y="2668588"/>
            <a:ext cx="10120315" cy="1519239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TextBox 4"/>
          <p:cNvSpPr txBox="1"/>
          <p:nvPr/>
        </p:nvSpPr>
        <p:spPr>
          <a:xfrm>
            <a:off x="7896197" y="6252901"/>
            <a:ext cx="4148164" cy="25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ct val="90000"/>
              </a:lnSpc>
              <a:defRPr sz="1000">
                <a:latin typeface="배달의민족 주아"/>
                <a:ea typeface="배달의민족 주아"/>
                <a:cs typeface="배달의민족 주아"/>
                <a:sym typeface="배달의민족 주아"/>
              </a:defRPr>
            </a:lvl1pPr>
          </a:lstStyle>
          <a:p>
            <a:pPr/>
            <a:r>
              <a:t>출처: Universal Adversarial Triggers for Attacking and Analyzing NLP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5_Office 테마">
  <a:themeElements>
    <a:clrScheme name="5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AAAAA"/>
      </a:accent3>
      <a:accent4>
        <a:srgbClr val="009CC3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5_Office 테마">
      <a:majorFont>
        <a:latin typeface="Helvetica"/>
        <a:ea typeface="Helvetica"/>
        <a:cs typeface="Helvetica"/>
      </a:majorFont>
      <a:minorFont>
        <a:latin typeface="Malgun Gothic"/>
        <a:ea typeface="Malgun Gothic"/>
        <a:cs typeface="Malgun Gothic"/>
      </a:minorFont>
    </a:fontScheme>
    <a:fmtScheme name="5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7A7A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ctr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ctr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5_Office 테마">
  <a:themeElements>
    <a:clrScheme name="5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AAAAA"/>
      </a:accent3>
      <a:accent4>
        <a:srgbClr val="009CC3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5_Office 테마">
      <a:majorFont>
        <a:latin typeface="Helvetica"/>
        <a:ea typeface="Helvetica"/>
        <a:cs typeface="Helvetica"/>
      </a:majorFont>
      <a:minorFont>
        <a:latin typeface="Malgun Gothic"/>
        <a:ea typeface="Malgun Gothic"/>
        <a:cs typeface="Malgun Gothic"/>
      </a:minorFont>
    </a:fontScheme>
    <a:fmtScheme name="5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7A7A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ctr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ctr" defTabSz="914400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